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7" r:id="rId2"/>
    <p:sldId id="258" r:id="rId3"/>
    <p:sldId id="304" r:id="rId4"/>
    <p:sldId id="305" r:id="rId5"/>
    <p:sldId id="306" r:id="rId6"/>
    <p:sldId id="315" r:id="rId7"/>
    <p:sldId id="308" r:id="rId8"/>
    <p:sldId id="309" r:id="rId9"/>
    <p:sldId id="310" r:id="rId10"/>
    <p:sldId id="311" r:id="rId11"/>
    <p:sldId id="312" r:id="rId12"/>
    <p:sldId id="313" r:id="rId13"/>
    <p:sldId id="314"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onio Luglio" initials="AL" lastIdx="2" clrIdx="0">
    <p:extLst>
      <p:ext uri="{19B8F6BF-5375-455C-9EA6-DF929625EA0E}">
        <p15:presenceInfo xmlns:p15="http://schemas.microsoft.com/office/powerpoint/2012/main" userId="S-1-5-21-8915387-119489993-1287535205-73332" providerId="AD"/>
      </p:ext>
    </p:extLst>
  </p:cmAuthor>
  <p:cmAuthor id="2" name="Rosaria" initials="R" lastIdx="1" clrIdx="1">
    <p:extLst>
      <p:ext uri="{19B8F6BF-5375-455C-9EA6-DF929625EA0E}">
        <p15:presenceInfo xmlns:p15="http://schemas.microsoft.com/office/powerpoint/2012/main" userId="Rosar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121A8B"/>
    <a:srgbClr val="10177A"/>
    <a:srgbClr val="1016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Stile con tema 1 - Color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86357" autoAdjust="0"/>
  </p:normalViewPr>
  <p:slideViewPr>
    <p:cSldViewPr>
      <p:cViewPr varScale="1">
        <p:scale>
          <a:sx n="86" d="100"/>
          <a:sy n="86" d="100"/>
        </p:scale>
        <p:origin x="1171" y="48"/>
      </p:cViewPr>
      <p:guideLst>
        <p:guide orient="horz" pos="2160"/>
        <p:guide pos="2880"/>
      </p:guideLst>
    </p:cSldViewPr>
  </p:slideViewPr>
  <p:outlineViewPr>
    <p:cViewPr>
      <p:scale>
        <a:sx n="33" d="100"/>
        <a:sy n="33" d="100"/>
      </p:scale>
      <p:origin x="0" y="-80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6F32EC-A880-49EB-8C2F-DF8C7E521F06}" type="datetimeFigureOut">
              <a:rPr lang="it-IT" smtClean="0"/>
              <a:t>30/01/2018</a:t>
            </a:fld>
            <a:endParaRPr lang="it-IT"/>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7FA43D4-4EAE-4462-939D-C414611CDC06}" type="slidenum">
              <a:rPr lang="it-IT" smtClean="0"/>
              <a:t>‹#›</a:t>
            </a:fld>
            <a:endParaRPr lang="it-IT"/>
          </a:p>
        </p:txBody>
      </p:sp>
    </p:spTree>
    <p:extLst>
      <p:ext uri="{BB962C8B-B14F-4D97-AF65-F5344CB8AC3E}">
        <p14:creationId xmlns:p14="http://schemas.microsoft.com/office/powerpoint/2010/main" val="1420615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D52A99-A0AC-4C76-B422-1174C7739604}" type="datetimeFigureOut">
              <a:rPr lang="it-IT" smtClean="0"/>
              <a:pPr/>
              <a:t>30/01/2018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F77DC-520E-48C7-B9F0-63408CC53CC4}" type="slidenum">
              <a:rPr lang="it-IT" smtClean="0"/>
              <a:pPr/>
              <a:t>‹#›</a:t>
            </a:fld>
            <a:endParaRPr lang="it-IT"/>
          </a:p>
        </p:txBody>
      </p:sp>
    </p:spTree>
    <p:extLst>
      <p:ext uri="{BB962C8B-B14F-4D97-AF65-F5344CB8AC3E}">
        <p14:creationId xmlns:p14="http://schemas.microsoft.com/office/powerpoint/2010/main" val="3343698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0964"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9C4B8C23-51E2-4A89-A6C6-60F400DD3DE9}" type="datetime1">
              <a:rPr lang="it-IT" altLang="it-IT" smtClean="0">
                <a:solidFill>
                  <a:prstClr val="black"/>
                </a:solidFill>
              </a:rPr>
              <a:pPr eaLnBrk="1" hangingPunct="1">
                <a:spcBef>
                  <a:spcPct val="0"/>
                </a:spcBef>
              </a:pPr>
              <a:t>30/01/2018</a:t>
            </a:fld>
            <a:endParaRPr lang="en-US" altLang="it-IT" dirty="0" smtClean="0">
              <a:solidFill>
                <a:prstClr val="black"/>
              </a:solidFill>
            </a:endParaRPr>
          </a:p>
        </p:txBody>
      </p:sp>
      <p:sp>
        <p:nvSpPr>
          <p:cNvPr id="40965" name="Segnaposto piè di pa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r>
              <a:rPr lang="it-IT" altLang="it-IT" smtClean="0">
                <a:solidFill>
                  <a:prstClr val="black"/>
                </a:solidFill>
              </a:rPr>
              <a:t>1</a:t>
            </a:r>
          </a:p>
        </p:txBody>
      </p:sp>
    </p:spTree>
    <p:extLst>
      <p:ext uri="{BB962C8B-B14F-4D97-AF65-F5344CB8AC3E}">
        <p14:creationId xmlns:p14="http://schemas.microsoft.com/office/powerpoint/2010/main" val="1998697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smtClean="0"/>
          </a:p>
        </p:txBody>
      </p:sp>
      <p:sp>
        <p:nvSpPr>
          <p:cNvPr id="40964"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9C4B8C23-51E2-4A89-A6C6-60F400DD3DE9}" type="datetime1">
              <a:rPr lang="it-IT" altLang="it-IT" smtClean="0">
                <a:solidFill>
                  <a:prstClr val="black"/>
                </a:solidFill>
              </a:rPr>
              <a:pPr eaLnBrk="1" hangingPunct="1">
                <a:spcBef>
                  <a:spcPct val="0"/>
                </a:spcBef>
              </a:pPr>
              <a:t>30/01/2018</a:t>
            </a:fld>
            <a:endParaRPr lang="en-US" altLang="it-IT" dirty="0" smtClean="0">
              <a:solidFill>
                <a:prstClr val="black"/>
              </a:solidFill>
            </a:endParaRPr>
          </a:p>
        </p:txBody>
      </p:sp>
      <p:sp>
        <p:nvSpPr>
          <p:cNvPr id="40965" name="Segnaposto piè di pa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r>
              <a:rPr lang="it-IT" altLang="it-IT" smtClean="0">
                <a:solidFill>
                  <a:prstClr val="black"/>
                </a:solidFill>
              </a:rPr>
              <a:t>1</a:t>
            </a:r>
          </a:p>
        </p:txBody>
      </p:sp>
    </p:spTree>
    <p:extLst>
      <p:ext uri="{BB962C8B-B14F-4D97-AF65-F5344CB8AC3E}">
        <p14:creationId xmlns:p14="http://schemas.microsoft.com/office/powerpoint/2010/main" val="2183411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418F77DC-520E-48C7-B9F0-63408CC53CC4}" type="slidenum">
              <a:rPr lang="it-IT" smtClean="0"/>
              <a:pPr/>
              <a:t>12</a:t>
            </a:fld>
            <a:endParaRPr lang="it-IT"/>
          </a:p>
        </p:txBody>
      </p:sp>
    </p:spTree>
    <p:extLst>
      <p:ext uri="{BB962C8B-B14F-4D97-AF65-F5344CB8AC3E}">
        <p14:creationId xmlns:p14="http://schemas.microsoft.com/office/powerpoint/2010/main" val="2337744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418F77DC-520E-48C7-B9F0-63408CC53CC4}" type="slidenum">
              <a:rPr lang="it-IT" smtClean="0"/>
              <a:pPr/>
              <a:t>13</a:t>
            </a:fld>
            <a:endParaRPr lang="it-IT"/>
          </a:p>
        </p:txBody>
      </p:sp>
    </p:spTree>
    <p:extLst>
      <p:ext uri="{BB962C8B-B14F-4D97-AF65-F5344CB8AC3E}">
        <p14:creationId xmlns:p14="http://schemas.microsoft.com/office/powerpoint/2010/main" val="2119673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smtClean="0"/>
          </a:p>
        </p:txBody>
      </p:sp>
      <p:sp>
        <p:nvSpPr>
          <p:cNvPr id="40964"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9C4B8C23-51E2-4A89-A6C6-60F400DD3DE9}" type="datetime1">
              <a:rPr lang="it-IT" altLang="it-IT" smtClean="0">
                <a:solidFill>
                  <a:prstClr val="black"/>
                </a:solidFill>
              </a:rPr>
              <a:pPr eaLnBrk="1" hangingPunct="1">
                <a:spcBef>
                  <a:spcPct val="0"/>
                </a:spcBef>
              </a:pPr>
              <a:t>30/01/2018</a:t>
            </a:fld>
            <a:endParaRPr lang="en-US" altLang="it-IT" dirty="0" smtClean="0">
              <a:solidFill>
                <a:prstClr val="black"/>
              </a:solidFill>
            </a:endParaRPr>
          </a:p>
        </p:txBody>
      </p:sp>
      <p:sp>
        <p:nvSpPr>
          <p:cNvPr id="40965" name="Segnaposto piè di pa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r>
              <a:rPr lang="it-IT" altLang="it-IT" smtClean="0">
                <a:solidFill>
                  <a:prstClr val="black"/>
                </a:solidFill>
              </a:rPr>
              <a:t>1</a:t>
            </a:r>
          </a:p>
        </p:txBody>
      </p:sp>
    </p:spTree>
    <p:extLst>
      <p:ext uri="{BB962C8B-B14F-4D97-AF65-F5344CB8AC3E}">
        <p14:creationId xmlns:p14="http://schemas.microsoft.com/office/powerpoint/2010/main" val="1094417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418F77DC-520E-48C7-B9F0-63408CC53CC4}" type="slidenum">
              <a:rPr lang="it-IT" smtClean="0"/>
              <a:pPr/>
              <a:t>4</a:t>
            </a:fld>
            <a:endParaRPr lang="it-IT"/>
          </a:p>
        </p:txBody>
      </p:sp>
    </p:spTree>
    <p:extLst>
      <p:ext uri="{BB962C8B-B14F-4D97-AF65-F5344CB8AC3E}">
        <p14:creationId xmlns:p14="http://schemas.microsoft.com/office/powerpoint/2010/main" val="2333654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418F77DC-520E-48C7-B9F0-63408CC53CC4}" type="slidenum">
              <a:rPr lang="it-IT" smtClean="0"/>
              <a:pPr/>
              <a:t>5</a:t>
            </a:fld>
            <a:endParaRPr lang="it-IT"/>
          </a:p>
        </p:txBody>
      </p:sp>
    </p:spTree>
    <p:extLst>
      <p:ext uri="{BB962C8B-B14F-4D97-AF65-F5344CB8AC3E}">
        <p14:creationId xmlns:p14="http://schemas.microsoft.com/office/powerpoint/2010/main" val="4075160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418F77DC-520E-48C7-B9F0-63408CC53CC4}" type="slidenum">
              <a:rPr lang="it-IT" smtClean="0"/>
              <a:pPr/>
              <a:t>6</a:t>
            </a:fld>
            <a:endParaRPr lang="it-IT"/>
          </a:p>
        </p:txBody>
      </p:sp>
    </p:spTree>
    <p:extLst>
      <p:ext uri="{BB962C8B-B14F-4D97-AF65-F5344CB8AC3E}">
        <p14:creationId xmlns:p14="http://schemas.microsoft.com/office/powerpoint/2010/main" val="187379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smtClean="0"/>
          </a:p>
        </p:txBody>
      </p:sp>
      <p:sp>
        <p:nvSpPr>
          <p:cNvPr id="40964"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9C4B8C23-51E2-4A89-A6C6-60F400DD3DE9}" type="datetime1">
              <a:rPr lang="it-IT" altLang="it-IT" smtClean="0">
                <a:solidFill>
                  <a:prstClr val="black"/>
                </a:solidFill>
              </a:rPr>
              <a:pPr eaLnBrk="1" hangingPunct="1">
                <a:spcBef>
                  <a:spcPct val="0"/>
                </a:spcBef>
              </a:pPr>
              <a:t>30/01/2018</a:t>
            </a:fld>
            <a:endParaRPr lang="en-US" altLang="it-IT" dirty="0" smtClean="0">
              <a:solidFill>
                <a:prstClr val="black"/>
              </a:solidFill>
            </a:endParaRPr>
          </a:p>
        </p:txBody>
      </p:sp>
      <p:sp>
        <p:nvSpPr>
          <p:cNvPr id="40965" name="Segnaposto piè di pa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r>
              <a:rPr lang="it-IT" altLang="it-IT" smtClean="0">
                <a:solidFill>
                  <a:prstClr val="black"/>
                </a:solidFill>
              </a:rPr>
              <a:t>1</a:t>
            </a:r>
          </a:p>
        </p:txBody>
      </p:sp>
    </p:spTree>
    <p:extLst>
      <p:ext uri="{BB962C8B-B14F-4D97-AF65-F5344CB8AC3E}">
        <p14:creationId xmlns:p14="http://schemas.microsoft.com/office/powerpoint/2010/main" val="545160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418F77DC-520E-48C7-B9F0-63408CC53CC4}" type="slidenum">
              <a:rPr lang="it-IT" smtClean="0"/>
              <a:pPr/>
              <a:t>8</a:t>
            </a:fld>
            <a:endParaRPr lang="it-IT"/>
          </a:p>
        </p:txBody>
      </p:sp>
    </p:spTree>
    <p:extLst>
      <p:ext uri="{BB962C8B-B14F-4D97-AF65-F5344CB8AC3E}">
        <p14:creationId xmlns:p14="http://schemas.microsoft.com/office/powerpoint/2010/main" val="4154507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418F77DC-520E-48C7-B9F0-63408CC53CC4}" type="slidenum">
              <a:rPr lang="it-IT" smtClean="0"/>
              <a:pPr/>
              <a:t>9</a:t>
            </a:fld>
            <a:endParaRPr lang="it-IT"/>
          </a:p>
        </p:txBody>
      </p:sp>
    </p:spTree>
    <p:extLst>
      <p:ext uri="{BB962C8B-B14F-4D97-AF65-F5344CB8AC3E}">
        <p14:creationId xmlns:p14="http://schemas.microsoft.com/office/powerpoint/2010/main" val="1593271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418F77DC-520E-48C7-B9F0-63408CC53CC4}" type="slidenum">
              <a:rPr lang="it-IT" smtClean="0"/>
              <a:pPr/>
              <a:t>10</a:t>
            </a:fld>
            <a:endParaRPr lang="it-IT"/>
          </a:p>
        </p:txBody>
      </p:sp>
    </p:spTree>
    <p:extLst>
      <p:ext uri="{BB962C8B-B14F-4D97-AF65-F5344CB8AC3E}">
        <p14:creationId xmlns:p14="http://schemas.microsoft.com/office/powerpoint/2010/main" val="2206144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pPr>
              <a:defRPr/>
            </a:pPr>
            <a:fld id="{6C00B58F-E9E4-4DCA-9E18-6E4D1AF0E004}" type="datetimeFigureOut">
              <a:rPr lang="it-IT">
                <a:solidFill>
                  <a:prstClr val="black">
                    <a:tint val="75000"/>
                  </a:prstClr>
                </a:solidFill>
              </a:rPr>
              <a:pPr>
                <a:defRPr/>
              </a:pPr>
              <a:t>30/01/2018</a:t>
            </a:fld>
            <a:endParaRPr lang="it-IT">
              <a:solidFill>
                <a:prstClr val="black">
                  <a:tint val="75000"/>
                </a:prstClr>
              </a:solidFill>
            </a:endParaRPr>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A1DA4E34-CABE-4280-B40F-89AE4F8A4D0F}" type="slidenum">
              <a:rPr lang="it-IT"/>
              <a:pPr/>
              <a:t>‹#›</a:t>
            </a:fld>
            <a:endParaRPr lang="it-IT"/>
          </a:p>
        </p:txBody>
      </p:sp>
    </p:spTree>
    <p:extLst>
      <p:ext uri="{BB962C8B-B14F-4D97-AF65-F5344CB8AC3E}">
        <p14:creationId xmlns:p14="http://schemas.microsoft.com/office/powerpoint/2010/main" val="291928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pPr>
              <a:defRPr/>
            </a:pPr>
            <a:fld id="{DD00FC79-31EF-4A60-9D63-B0194B9E8580}" type="datetimeFigureOut">
              <a:rPr lang="it-IT">
                <a:solidFill>
                  <a:prstClr val="black">
                    <a:tint val="75000"/>
                  </a:prstClr>
                </a:solidFill>
              </a:rPr>
              <a:pPr>
                <a:defRPr/>
              </a:pPr>
              <a:t>30/01/2018</a:t>
            </a:fld>
            <a:endParaRPr lang="it-IT">
              <a:solidFill>
                <a:prstClr val="black">
                  <a:tint val="75000"/>
                </a:prstClr>
              </a:solidFill>
            </a:endParaRPr>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61E7F354-27BC-4B5D-88D3-A05467B12796}" type="slidenum">
              <a:rPr lang="it-IT"/>
              <a:pPr/>
              <a:t>‹#›</a:t>
            </a:fld>
            <a:endParaRPr lang="it-IT"/>
          </a:p>
        </p:txBody>
      </p:sp>
    </p:spTree>
    <p:extLst>
      <p:ext uri="{BB962C8B-B14F-4D97-AF65-F5344CB8AC3E}">
        <p14:creationId xmlns:p14="http://schemas.microsoft.com/office/powerpoint/2010/main" val="3531839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801666"/>
            <a:ext cx="1971675" cy="537529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1052186"/>
            <a:ext cx="5800725" cy="512477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pPr>
              <a:defRPr/>
            </a:pPr>
            <a:fld id="{DC6F41C1-AD49-422A-BDAB-62B5342D310A}" type="datetimeFigureOut">
              <a:rPr lang="it-IT">
                <a:solidFill>
                  <a:prstClr val="black">
                    <a:tint val="75000"/>
                  </a:prstClr>
                </a:solidFill>
              </a:rPr>
              <a:pPr>
                <a:defRPr/>
              </a:pPr>
              <a:t>30/01/2018</a:t>
            </a:fld>
            <a:endParaRPr lang="it-IT">
              <a:solidFill>
                <a:prstClr val="black">
                  <a:tint val="75000"/>
                </a:prstClr>
              </a:solidFill>
            </a:endParaRPr>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C35E4FE5-E17F-4777-9212-61399A113C47}" type="slidenum">
              <a:rPr lang="it-IT"/>
              <a:pPr/>
              <a:t>‹#›</a:t>
            </a:fld>
            <a:endParaRPr lang="it-IT"/>
          </a:p>
        </p:txBody>
      </p:sp>
    </p:spTree>
    <p:extLst>
      <p:ext uri="{BB962C8B-B14F-4D97-AF65-F5344CB8AC3E}">
        <p14:creationId xmlns:p14="http://schemas.microsoft.com/office/powerpoint/2010/main" val="3188364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pPr>
              <a:defRPr/>
            </a:pPr>
            <a:fld id="{79CE188E-5231-4D9B-BF86-DEFBC5EFB75B}" type="datetimeFigureOut">
              <a:rPr lang="it-IT">
                <a:solidFill>
                  <a:prstClr val="black">
                    <a:tint val="75000"/>
                  </a:prstClr>
                </a:solidFill>
              </a:rPr>
              <a:pPr>
                <a:defRPr/>
              </a:pPr>
              <a:t>30/01/2018</a:t>
            </a:fld>
            <a:endParaRPr lang="it-IT">
              <a:solidFill>
                <a:prstClr val="black">
                  <a:tint val="75000"/>
                </a:prstClr>
              </a:solidFill>
            </a:endParaRPr>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5B79D201-36D6-4614-8F92-0BE712BC1E58}" type="slidenum">
              <a:rPr lang="it-IT"/>
              <a:pPr/>
              <a:t>‹#›</a:t>
            </a:fld>
            <a:endParaRPr lang="it-IT"/>
          </a:p>
        </p:txBody>
      </p:sp>
    </p:spTree>
    <p:extLst>
      <p:ext uri="{BB962C8B-B14F-4D97-AF65-F5344CB8AC3E}">
        <p14:creationId xmlns:p14="http://schemas.microsoft.com/office/powerpoint/2010/main" val="24435240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pPr>
              <a:defRPr/>
            </a:pPr>
            <a:fld id="{6B8FB853-FDE4-48D9-97D4-300B7E1914AE}" type="datetimeFigureOut">
              <a:rPr lang="it-IT">
                <a:solidFill>
                  <a:prstClr val="black">
                    <a:tint val="75000"/>
                  </a:prstClr>
                </a:solidFill>
              </a:rPr>
              <a:pPr>
                <a:defRPr/>
              </a:pPr>
              <a:t>30/01/2018</a:t>
            </a:fld>
            <a:endParaRPr lang="it-IT">
              <a:solidFill>
                <a:prstClr val="black">
                  <a:tint val="75000"/>
                </a:prstClr>
              </a:solidFill>
            </a:endParaRPr>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438CBA00-E806-4827-A98B-59BC29C2532C}" type="slidenum">
              <a:rPr lang="it-IT"/>
              <a:pPr/>
              <a:t>‹#›</a:t>
            </a:fld>
            <a:endParaRPr lang="it-IT"/>
          </a:p>
        </p:txBody>
      </p:sp>
    </p:spTree>
    <p:extLst>
      <p:ext uri="{BB962C8B-B14F-4D97-AF65-F5344CB8AC3E}">
        <p14:creationId xmlns:p14="http://schemas.microsoft.com/office/powerpoint/2010/main" val="2541623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a:xfrm>
            <a:off x="628650" y="6356351"/>
            <a:ext cx="2057400" cy="365125"/>
          </a:xfrm>
          <a:prstGeom prst="rect">
            <a:avLst/>
          </a:prstGeom>
        </p:spPr>
        <p:txBody>
          <a:bodyPr/>
          <a:lstStyle>
            <a:lvl1pPr>
              <a:defRPr/>
            </a:lvl1pPr>
          </a:lstStyle>
          <a:p>
            <a:pPr>
              <a:defRPr/>
            </a:pPr>
            <a:fld id="{CB8E3A86-1A72-4C01-B8AA-BC1C0D12D40E}" type="datetimeFigureOut">
              <a:rPr lang="it-IT">
                <a:solidFill>
                  <a:prstClr val="black">
                    <a:tint val="75000"/>
                  </a:prstClr>
                </a:solidFill>
              </a:rPr>
              <a:pPr>
                <a:defRPr/>
              </a:pPr>
              <a:t>30/01/2018</a:t>
            </a:fld>
            <a:endParaRPr lang="it-IT">
              <a:solidFill>
                <a:prstClr val="black">
                  <a:tint val="75000"/>
                </a:prstClr>
              </a:solidFill>
            </a:endParaRPr>
          </a:p>
        </p:txBody>
      </p:sp>
      <p:sp>
        <p:nvSpPr>
          <p:cNvPr id="6"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9EDC70CA-D03A-455A-A65E-BBB40C14F5D7}" type="slidenum">
              <a:rPr lang="it-IT"/>
              <a:pPr/>
              <a:t>‹#›</a:t>
            </a:fld>
            <a:endParaRPr lang="it-IT"/>
          </a:p>
        </p:txBody>
      </p:sp>
    </p:spTree>
    <p:extLst>
      <p:ext uri="{BB962C8B-B14F-4D97-AF65-F5344CB8AC3E}">
        <p14:creationId xmlns:p14="http://schemas.microsoft.com/office/powerpoint/2010/main" val="1609758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903745"/>
            <a:ext cx="7886700" cy="1325563"/>
          </a:xfrm>
        </p:spPr>
        <p:txBody>
          <a:bodyPr/>
          <a:lstStyle/>
          <a:p>
            <a:r>
              <a:rPr lang="it-IT" dirty="0" smtClean="0"/>
              <a:t>Fare clic per modificare lo stile del titolo</a:t>
            </a:r>
            <a:endParaRPr lang="it-IT" dirty="0"/>
          </a:p>
        </p:txBody>
      </p:sp>
      <p:sp>
        <p:nvSpPr>
          <p:cNvPr id="3" name="Segnaposto tes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a:xfrm>
            <a:off x="628650" y="6356351"/>
            <a:ext cx="2057400" cy="365125"/>
          </a:xfrm>
          <a:prstGeom prst="rect">
            <a:avLst/>
          </a:prstGeom>
        </p:spPr>
        <p:txBody>
          <a:bodyPr/>
          <a:lstStyle>
            <a:lvl1pPr>
              <a:defRPr/>
            </a:lvl1pPr>
          </a:lstStyle>
          <a:p>
            <a:pPr>
              <a:defRPr/>
            </a:pPr>
            <a:fld id="{823B212A-06F7-4A44-BEDA-76019B8BD948}" type="datetimeFigureOut">
              <a:rPr lang="it-IT">
                <a:solidFill>
                  <a:prstClr val="black">
                    <a:tint val="75000"/>
                  </a:prstClr>
                </a:solidFill>
              </a:rPr>
              <a:pPr>
                <a:defRPr/>
              </a:pPr>
              <a:t>30/01/2018</a:t>
            </a:fld>
            <a:endParaRPr lang="it-IT">
              <a:solidFill>
                <a:prstClr val="black">
                  <a:tint val="75000"/>
                </a:prstClr>
              </a:solidFill>
            </a:endParaRPr>
          </a:p>
        </p:txBody>
      </p:sp>
      <p:sp>
        <p:nvSpPr>
          <p:cNvPr id="8"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solidFill>
                <a:prstClr val="black">
                  <a:tint val="75000"/>
                </a:prstClr>
              </a:solidFill>
            </a:endParaRPr>
          </a:p>
        </p:txBody>
      </p:sp>
      <p:sp>
        <p:nvSpPr>
          <p:cNvPr id="9"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FF741F78-DF6C-437B-9030-1A72340ECC5E}" type="slidenum">
              <a:rPr lang="it-IT"/>
              <a:pPr/>
              <a:t>‹#›</a:t>
            </a:fld>
            <a:endParaRPr lang="it-IT"/>
          </a:p>
        </p:txBody>
      </p:sp>
    </p:spTree>
    <p:extLst>
      <p:ext uri="{BB962C8B-B14F-4D97-AF65-F5344CB8AC3E}">
        <p14:creationId xmlns:p14="http://schemas.microsoft.com/office/powerpoint/2010/main" val="203760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a:xfrm>
            <a:off x="628650" y="6356351"/>
            <a:ext cx="2057400" cy="365125"/>
          </a:xfrm>
          <a:prstGeom prst="rect">
            <a:avLst/>
          </a:prstGeom>
        </p:spPr>
        <p:txBody>
          <a:bodyPr/>
          <a:lstStyle>
            <a:lvl1pPr>
              <a:defRPr/>
            </a:lvl1pPr>
          </a:lstStyle>
          <a:p>
            <a:pPr>
              <a:defRPr/>
            </a:pPr>
            <a:fld id="{C48063CD-A3EF-400E-86E6-032A701A69CA}" type="datetimeFigureOut">
              <a:rPr lang="it-IT">
                <a:solidFill>
                  <a:prstClr val="black">
                    <a:tint val="75000"/>
                  </a:prstClr>
                </a:solidFill>
              </a:rPr>
              <a:pPr>
                <a:defRPr/>
              </a:pPr>
              <a:t>30/01/2018</a:t>
            </a:fld>
            <a:endParaRPr lang="it-IT">
              <a:solidFill>
                <a:prstClr val="black">
                  <a:tint val="75000"/>
                </a:prstClr>
              </a:solidFill>
            </a:endParaRPr>
          </a:p>
        </p:txBody>
      </p:sp>
      <p:sp>
        <p:nvSpPr>
          <p:cNvPr id="4"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solidFill>
                <a:prstClr val="black">
                  <a:tint val="75000"/>
                </a:prstClr>
              </a:solidFill>
            </a:endParaRPr>
          </a:p>
        </p:txBody>
      </p:sp>
      <p:sp>
        <p:nvSpPr>
          <p:cNvPr id="5"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B331C2DD-6C19-4DC0-A715-F4B15DCF366F}" type="slidenum">
              <a:rPr lang="it-IT"/>
              <a:pPr/>
              <a:t>‹#›</a:t>
            </a:fld>
            <a:endParaRPr lang="it-IT"/>
          </a:p>
        </p:txBody>
      </p:sp>
    </p:spTree>
    <p:extLst>
      <p:ext uri="{BB962C8B-B14F-4D97-AF65-F5344CB8AC3E}">
        <p14:creationId xmlns:p14="http://schemas.microsoft.com/office/powerpoint/2010/main" val="41741103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3"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solidFill>
                <a:prstClr val="black">
                  <a:tint val="75000"/>
                </a:prstClr>
              </a:solidFill>
            </a:endParaRPr>
          </a:p>
        </p:txBody>
      </p:sp>
      <p:sp>
        <p:nvSpPr>
          <p:cNvPr id="4"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26D903EF-21E7-42B6-9193-1693D97FD0E7}" type="slidenum">
              <a:rPr lang="it-IT"/>
              <a:pPr/>
              <a:t>‹#›</a:t>
            </a:fld>
            <a:endParaRPr lang="it-IT"/>
          </a:p>
        </p:txBody>
      </p:sp>
    </p:spTree>
    <p:extLst>
      <p:ext uri="{BB962C8B-B14F-4D97-AF65-F5344CB8AC3E}">
        <p14:creationId xmlns:p14="http://schemas.microsoft.com/office/powerpoint/2010/main" val="2020675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3"/>
          <p:cNvSpPr>
            <a:spLocks noGrp="1"/>
          </p:cNvSpPr>
          <p:nvPr>
            <p:ph type="dt" sz="half" idx="10"/>
          </p:nvPr>
        </p:nvSpPr>
        <p:spPr>
          <a:xfrm>
            <a:off x="628650" y="6356351"/>
            <a:ext cx="2057400" cy="365125"/>
          </a:xfrm>
          <a:prstGeom prst="rect">
            <a:avLst/>
          </a:prstGeom>
        </p:spPr>
        <p:txBody>
          <a:bodyPr/>
          <a:lstStyle>
            <a:lvl1pPr>
              <a:defRPr/>
            </a:lvl1pPr>
          </a:lstStyle>
          <a:p>
            <a:pPr>
              <a:defRPr/>
            </a:pPr>
            <a:fld id="{29BDAFC2-1E36-41F9-B4F9-B805A41DEC26}" type="datetimeFigureOut">
              <a:rPr lang="it-IT">
                <a:solidFill>
                  <a:prstClr val="black">
                    <a:tint val="75000"/>
                  </a:prstClr>
                </a:solidFill>
              </a:rPr>
              <a:pPr>
                <a:defRPr/>
              </a:pPr>
              <a:t>30/01/2018</a:t>
            </a:fld>
            <a:endParaRPr lang="it-IT">
              <a:solidFill>
                <a:prstClr val="black">
                  <a:tint val="75000"/>
                </a:prstClr>
              </a:solidFill>
            </a:endParaRPr>
          </a:p>
        </p:txBody>
      </p:sp>
      <p:sp>
        <p:nvSpPr>
          <p:cNvPr id="6"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96E1DAFF-0554-45D6-95A5-2DE08BBEED60}" type="slidenum">
              <a:rPr lang="it-IT"/>
              <a:pPr/>
              <a:t>‹#›</a:t>
            </a:fld>
            <a:endParaRPr lang="it-IT"/>
          </a:p>
        </p:txBody>
      </p:sp>
    </p:spTree>
    <p:extLst>
      <p:ext uri="{BB962C8B-B14F-4D97-AF65-F5344CB8AC3E}">
        <p14:creationId xmlns:p14="http://schemas.microsoft.com/office/powerpoint/2010/main" val="3685824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3"/>
          <p:cNvSpPr>
            <a:spLocks noGrp="1"/>
          </p:cNvSpPr>
          <p:nvPr>
            <p:ph type="dt" sz="half" idx="10"/>
          </p:nvPr>
        </p:nvSpPr>
        <p:spPr>
          <a:xfrm>
            <a:off x="628650" y="6356351"/>
            <a:ext cx="2057400" cy="365125"/>
          </a:xfrm>
          <a:prstGeom prst="rect">
            <a:avLst/>
          </a:prstGeom>
        </p:spPr>
        <p:txBody>
          <a:bodyPr/>
          <a:lstStyle>
            <a:lvl1pPr>
              <a:defRPr/>
            </a:lvl1pPr>
          </a:lstStyle>
          <a:p>
            <a:pPr>
              <a:defRPr/>
            </a:pPr>
            <a:fld id="{D8AA5920-81C4-4077-960C-1C745106193D}" type="datetimeFigureOut">
              <a:rPr lang="it-IT">
                <a:solidFill>
                  <a:prstClr val="black">
                    <a:tint val="75000"/>
                  </a:prstClr>
                </a:solidFill>
              </a:rPr>
              <a:pPr>
                <a:defRPr/>
              </a:pPr>
              <a:t>30/01/2018</a:t>
            </a:fld>
            <a:endParaRPr lang="it-IT">
              <a:solidFill>
                <a:prstClr val="black">
                  <a:tint val="75000"/>
                </a:prstClr>
              </a:solidFill>
            </a:endParaRPr>
          </a:p>
        </p:txBody>
      </p:sp>
      <p:sp>
        <p:nvSpPr>
          <p:cNvPr id="6"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0073F4D-05CE-4141-A8E2-3457D0F846D4}" type="slidenum">
              <a:rPr lang="it-IT"/>
              <a:pPr/>
              <a:t>‹#›</a:t>
            </a:fld>
            <a:endParaRPr lang="it-IT"/>
          </a:p>
        </p:txBody>
      </p:sp>
    </p:spTree>
    <p:extLst>
      <p:ext uri="{BB962C8B-B14F-4D97-AF65-F5344CB8AC3E}">
        <p14:creationId xmlns:p14="http://schemas.microsoft.com/office/powerpoint/2010/main" val="2711853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609861" y="1252602"/>
            <a:ext cx="7886700" cy="7762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a:t>
            </a:r>
          </a:p>
        </p:txBody>
      </p:sp>
      <p:sp>
        <p:nvSpPr>
          <p:cNvPr id="1027" name="Segnaposto testo 2"/>
          <p:cNvSpPr>
            <a:spLocks noGrp="1"/>
          </p:cNvSpPr>
          <p:nvPr>
            <p:ph type="body" idx="1"/>
          </p:nvPr>
        </p:nvSpPr>
        <p:spPr bwMode="auto">
          <a:xfrm>
            <a:off x="628650" y="2151303"/>
            <a:ext cx="7886700" cy="3811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p>
        </p:txBody>
      </p:sp>
      <p:grpSp>
        <p:nvGrpSpPr>
          <p:cNvPr id="11" name="Gruppo 9"/>
          <p:cNvGrpSpPr/>
          <p:nvPr userDrawn="1"/>
        </p:nvGrpSpPr>
        <p:grpSpPr>
          <a:xfrm>
            <a:off x="0" y="0"/>
            <a:ext cx="9154481" cy="1133475"/>
            <a:chOff x="0" y="-4989"/>
            <a:chExt cx="12205973" cy="1133475"/>
          </a:xfrm>
        </p:grpSpPr>
        <p:pic>
          <p:nvPicPr>
            <p:cNvPr id="13" name="Immagine 1"/>
            <p:cNvPicPr>
              <a:picLocks noChangeAspect="1"/>
            </p:cNvPicPr>
            <p:nvPr userDrawn="1"/>
          </p:nvPicPr>
          <p:blipFill>
            <a:blip r:embed="rId13"/>
            <a:srcRect l="87214"/>
            <a:stretch>
              <a:fillRect/>
            </a:stretch>
          </p:blipFill>
          <p:spPr bwMode="auto">
            <a:xfrm>
              <a:off x="0" y="-4989"/>
              <a:ext cx="4042878" cy="1133475"/>
            </a:xfrm>
            <a:prstGeom prst="rect">
              <a:avLst/>
            </a:prstGeom>
            <a:noFill/>
            <a:ln w="9525">
              <a:noFill/>
              <a:miter lim="800000"/>
              <a:headEnd/>
              <a:tailEnd/>
            </a:ln>
          </p:spPr>
        </p:pic>
        <p:pic>
          <p:nvPicPr>
            <p:cNvPr id="14" name="Immagine 1"/>
            <p:cNvPicPr>
              <a:picLocks noChangeAspect="1"/>
            </p:cNvPicPr>
            <p:nvPr/>
          </p:nvPicPr>
          <p:blipFill rotWithShape="1">
            <a:blip r:embed="rId13"/>
            <a:srcRect l="33185"/>
            <a:stretch/>
          </p:blipFill>
          <p:spPr bwMode="auto">
            <a:xfrm>
              <a:off x="4042878" y="-4989"/>
              <a:ext cx="8163095" cy="1133475"/>
            </a:xfrm>
            <a:prstGeom prst="rect">
              <a:avLst/>
            </a:prstGeom>
            <a:noFill/>
            <a:ln w="9525">
              <a:noFill/>
              <a:miter lim="800000"/>
              <a:headEnd/>
              <a:tailEnd/>
            </a:ln>
          </p:spPr>
        </p:pic>
      </p:grpSp>
      <p:sp>
        <p:nvSpPr>
          <p:cNvPr id="20" name="Rectangle 19"/>
          <p:cNvSpPr/>
          <p:nvPr userDrawn="1"/>
        </p:nvSpPr>
        <p:spPr>
          <a:xfrm>
            <a:off x="437866" y="6075066"/>
            <a:ext cx="8280000" cy="10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 name="Picture 11" descr="Bandiera UE"/>
          <p:cNvPicPr>
            <a:picLocks noChangeAspect="1" noChangeArrowheads="1"/>
          </p:cNvPicPr>
          <p:nvPr userDrawn="1"/>
        </p:nvPicPr>
        <p:blipFill>
          <a:blip r:embed="rId14" cstate="print">
            <a:extLst>
              <a:ext uri="{28A0092B-C50C-407E-A947-70E740481C1C}">
                <a14:useLocalDpi xmlns:a14="http://schemas.microsoft.com/office/drawing/2010/main"/>
              </a:ext>
            </a:extLst>
          </a:blip>
          <a:srcRect/>
          <a:stretch>
            <a:fillRect/>
          </a:stretch>
        </p:blipFill>
        <p:spPr bwMode="auto">
          <a:xfrm>
            <a:off x="522475" y="6237312"/>
            <a:ext cx="737157"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4" descr="http://iis-ceccano.gov.it/wp-content/themes/Pasw2013/images/Stemma_repubblica_italiana.png"/>
          <p:cNvPicPr>
            <a:picLocks noChangeAspect="1" noChangeArrowheads="1"/>
          </p:cNvPicPr>
          <p:nvPr userDrawn="1"/>
        </p:nvPicPr>
        <p:blipFill>
          <a:blip r:embed="rId15" cstate="print">
            <a:extLst>
              <a:ext uri="{28A0092B-C50C-407E-A947-70E740481C1C}">
                <a14:useLocalDpi xmlns:a14="http://schemas.microsoft.com/office/drawing/2010/main"/>
              </a:ext>
            </a:extLst>
          </a:blip>
          <a:srcRect/>
          <a:stretch>
            <a:fillRect/>
          </a:stretch>
        </p:blipFill>
        <p:spPr bwMode="auto">
          <a:xfrm>
            <a:off x="3049930" y="6236848"/>
            <a:ext cx="384088" cy="4320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6" descr="http://www.notia.it/wp-content/uploads/2014/08/stemma-regione-calabria.gif"/>
          <p:cNvPicPr>
            <a:picLocks noChangeAspect="1" noChangeArrowheads="1"/>
          </p:cNvPicPr>
          <p:nvPr userDrawn="1"/>
        </p:nvPicPr>
        <p:blipFill>
          <a:blip r:embed="rId16" cstate="print">
            <a:extLst>
              <a:ext uri="{28A0092B-C50C-407E-A947-70E740481C1C}">
                <a14:useLocalDpi xmlns:a14="http://schemas.microsoft.com/office/drawing/2010/main"/>
              </a:ext>
            </a:extLst>
          </a:blip>
          <a:srcRect/>
          <a:stretch>
            <a:fillRect/>
          </a:stretch>
        </p:blipFill>
        <p:spPr bwMode="auto">
          <a:xfrm>
            <a:off x="5112232" y="6238800"/>
            <a:ext cx="397472" cy="432000"/>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p:cNvSpPr txBox="1"/>
          <p:nvPr userDrawn="1"/>
        </p:nvSpPr>
        <p:spPr>
          <a:xfrm>
            <a:off x="416056" y="6660000"/>
            <a:ext cx="987592" cy="153888"/>
          </a:xfrm>
          <a:prstGeom prst="rect">
            <a:avLst/>
          </a:prstGeom>
          <a:noFill/>
        </p:spPr>
        <p:txBody>
          <a:bodyPr wrap="square" lIns="0" tIns="0" rIns="0" bIns="0" rtlCol="0">
            <a:spAutoFit/>
          </a:bodyPr>
          <a:lstStyle/>
          <a:p>
            <a:r>
              <a:rPr lang="it-IT" sz="1000" dirty="0" smtClean="0">
                <a:latin typeface="Calibri" panose="020F0502020204030204" pitchFamily="34" charset="0"/>
                <a:cs typeface="Calibri" panose="020F0502020204030204" pitchFamily="34" charset="0"/>
              </a:rPr>
              <a:t>UNIONE EUROPEA</a:t>
            </a:r>
            <a:endParaRPr lang="it-IT" sz="1000" dirty="0">
              <a:latin typeface="Calibri" panose="020F0502020204030204" pitchFamily="34" charset="0"/>
              <a:cs typeface="Calibri" panose="020F0502020204030204" pitchFamily="34" charset="0"/>
            </a:endParaRPr>
          </a:p>
        </p:txBody>
      </p:sp>
      <p:sp>
        <p:nvSpPr>
          <p:cNvPr id="33" name="TextBox 32"/>
          <p:cNvSpPr txBox="1"/>
          <p:nvPr userDrawn="1"/>
        </p:nvSpPr>
        <p:spPr>
          <a:xfrm>
            <a:off x="4766514" y="6660000"/>
            <a:ext cx="1173638" cy="153888"/>
          </a:xfrm>
          <a:prstGeom prst="rect">
            <a:avLst/>
          </a:prstGeom>
          <a:noFill/>
        </p:spPr>
        <p:txBody>
          <a:bodyPr wrap="square" lIns="0" tIns="0" rIns="0" bIns="0" rtlCol="0">
            <a:spAutoFit/>
          </a:bodyPr>
          <a:lstStyle/>
          <a:p>
            <a:r>
              <a:rPr lang="it-IT" sz="1000" dirty="0" smtClean="0">
                <a:latin typeface="Calibri" panose="020F0502020204030204" pitchFamily="34" charset="0"/>
                <a:cs typeface="Calibri" panose="020F0502020204030204" pitchFamily="34" charset="0"/>
              </a:rPr>
              <a:t>REGIONE CALABRIA</a:t>
            </a:r>
            <a:endParaRPr lang="it-IT" sz="1000" dirty="0">
              <a:latin typeface="Calibri" panose="020F0502020204030204" pitchFamily="34" charset="0"/>
              <a:cs typeface="Calibri" panose="020F0502020204030204" pitchFamily="34" charset="0"/>
            </a:endParaRPr>
          </a:p>
        </p:txBody>
      </p:sp>
      <p:sp>
        <p:nvSpPr>
          <p:cNvPr id="34" name="TextBox 33"/>
          <p:cNvSpPr txBox="1"/>
          <p:nvPr userDrawn="1"/>
        </p:nvSpPr>
        <p:spPr>
          <a:xfrm>
            <a:off x="2606274" y="6659488"/>
            <a:ext cx="1173638" cy="153888"/>
          </a:xfrm>
          <a:prstGeom prst="rect">
            <a:avLst/>
          </a:prstGeom>
          <a:noFill/>
        </p:spPr>
        <p:txBody>
          <a:bodyPr wrap="square" lIns="0" tIns="0" rIns="0" bIns="0" rtlCol="0">
            <a:spAutoFit/>
          </a:bodyPr>
          <a:lstStyle/>
          <a:p>
            <a:r>
              <a:rPr lang="it-IT" sz="1000" dirty="0" smtClean="0">
                <a:latin typeface="Calibri" panose="020F0502020204030204" pitchFamily="34" charset="0"/>
                <a:cs typeface="Calibri" panose="020F0502020204030204" pitchFamily="34" charset="0"/>
              </a:rPr>
              <a:t>REPUBBLICA</a:t>
            </a:r>
            <a:r>
              <a:rPr lang="it-IT" sz="1000" baseline="0" dirty="0" smtClean="0">
                <a:latin typeface="Calibri" panose="020F0502020204030204" pitchFamily="34" charset="0"/>
                <a:cs typeface="Calibri" panose="020F0502020204030204" pitchFamily="34" charset="0"/>
              </a:rPr>
              <a:t> ITALIANA</a:t>
            </a:r>
            <a:endParaRPr lang="it-IT" sz="1000" dirty="0">
              <a:latin typeface="Calibri" panose="020F0502020204030204" pitchFamily="34" charset="0"/>
              <a:cs typeface="Calibri" panose="020F0502020204030204" pitchFamily="34" charset="0"/>
            </a:endParaRPr>
          </a:p>
        </p:txBody>
      </p:sp>
      <p:pic>
        <p:nvPicPr>
          <p:cNvPr id="35" name="Picture 34" descr="C:\Users\simona.sita\Desktop\loghi ufficiali\PORCalabria14-20.png"/>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823495" y="6280043"/>
            <a:ext cx="1780953" cy="53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762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13" y="-26988"/>
            <a:ext cx="9217026"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a:grpSpLocks/>
          </p:cNvGrpSpPr>
          <p:nvPr/>
        </p:nvGrpSpPr>
        <p:grpSpPr bwMode="auto">
          <a:xfrm>
            <a:off x="2204566" y="1441004"/>
            <a:ext cx="4689476" cy="4391025"/>
            <a:chOff x="-684584" y="1340768"/>
            <a:chExt cx="4689888" cy="4392488"/>
          </a:xfrm>
          <a:solidFill>
            <a:schemeClr val="bg1">
              <a:lumMod val="95000"/>
              <a:alpha val="55000"/>
            </a:schemeClr>
          </a:solidFill>
        </p:grpSpPr>
        <p:sp>
          <p:nvSpPr>
            <p:cNvPr id="3" name="Oval 2"/>
            <p:cNvSpPr/>
            <p:nvPr/>
          </p:nvSpPr>
          <p:spPr>
            <a:xfrm>
              <a:off x="-684584" y="1340768"/>
              <a:ext cx="4392999" cy="439248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solidFill>
                  <a:prstClr val="white"/>
                </a:solidFill>
              </a:endParaRPr>
            </a:p>
          </p:txBody>
        </p:sp>
        <p:sp>
          <p:nvSpPr>
            <p:cNvPr id="20" name="Oval 19"/>
            <p:cNvSpPr/>
            <p:nvPr/>
          </p:nvSpPr>
          <p:spPr>
            <a:xfrm>
              <a:off x="-387695" y="1340768"/>
              <a:ext cx="4392999" cy="439248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solidFill>
                  <a:prstClr val="white"/>
                </a:solidFill>
              </a:endParaRPr>
            </a:p>
          </p:txBody>
        </p:sp>
      </p:grpSp>
      <p:sp>
        <p:nvSpPr>
          <p:cNvPr id="2052" name="Rettangolo 1"/>
          <p:cNvSpPr>
            <a:spLocks noChangeArrowheads="1"/>
          </p:cNvSpPr>
          <p:nvPr/>
        </p:nvSpPr>
        <p:spPr bwMode="auto">
          <a:xfrm>
            <a:off x="2285467" y="2636912"/>
            <a:ext cx="446014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eaLnBrk="1" fontAlgn="base" hangingPunct="1">
              <a:spcBef>
                <a:spcPct val="0"/>
              </a:spcBef>
              <a:spcAft>
                <a:spcPct val="0"/>
              </a:spcAft>
              <a:buFontTx/>
              <a:buNone/>
            </a:pPr>
            <a:r>
              <a:rPr lang="it-IT" altLang="it-IT" sz="3600" dirty="0">
                <a:solidFill>
                  <a:srgbClr val="00336B"/>
                </a:solidFill>
                <a:latin typeface="Proxima Nova Rg" pitchFamily="50" charset="0"/>
              </a:rPr>
              <a:t>POR </a:t>
            </a:r>
            <a:r>
              <a:rPr lang="it-IT" altLang="it-IT" sz="3600" dirty="0" smtClean="0">
                <a:solidFill>
                  <a:srgbClr val="00336B"/>
                </a:solidFill>
                <a:latin typeface="Proxima Nova Rg" pitchFamily="50" charset="0"/>
              </a:rPr>
              <a:t>2014-2020</a:t>
            </a:r>
            <a:endParaRPr lang="it-IT" altLang="it-IT" sz="3600" dirty="0" smtClean="0">
              <a:solidFill>
                <a:srgbClr val="00336B"/>
              </a:solidFill>
              <a:latin typeface="Proxima Nova Rg" pitchFamily="50" charset="0"/>
            </a:endParaRPr>
          </a:p>
          <a:p>
            <a:pPr algn="ctr" eaLnBrk="1" fontAlgn="base" hangingPunct="1">
              <a:spcBef>
                <a:spcPct val="0"/>
              </a:spcBef>
              <a:spcAft>
                <a:spcPct val="0"/>
              </a:spcAft>
              <a:buFontTx/>
              <a:buNone/>
            </a:pPr>
            <a:r>
              <a:rPr lang="it-IT" altLang="it-IT" sz="3600" dirty="0" smtClean="0">
                <a:solidFill>
                  <a:srgbClr val="00336B"/>
                </a:solidFill>
                <a:latin typeface="Proxima Nova Rg" pitchFamily="50" charset="0"/>
              </a:rPr>
              <a:t>I Grandi Progetti</a:t>
            </a:r>
            <a:endParaRPr lang="it-IT" altLang="it-IT" sz="3600" dirty="0">
              <a:solidFill>
                <a:srgbClr val="00336B"/>
              </a:solidFill>
              <a:latin typeface="Proxima Nova Rg" pitchFamily="50" charset="0"/>
            </a:endParaRPr>
          </a:p>
        </p:txBody>
      </p:sp>
    </p:spTree>
    <p:extLst>
      <p:ext uri="{BB962C8B-B14F-4D97-AF65-F5344CB8AC3E}">
        <p14:creationId xmlns:p14="http://schemas.microsoft.com/office/powerpoint/2010/main" val="364305040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08000" y="1224000"/>
            <a:ext cx="7102108" cy="1467068"/>
          </a:xfrm>
          <a:prstGeom prst="rect">
            <a:avLst/>
          </a:prstGeom>
          <a:noFill/>
        </p:spPr>
        <p:txBody>
          <a:bodyPr wrap="square" rtlCol="0">
            <a:spAutoFit/>
          </a:bodyPr>
          <a:lstStyle/>
          <a:p>
            <a:pPr lvl="0" algn="just">
              <a:spcAft>
                <a:spcPts val="800"/>
              </a:spcAft>
            </a:pPr>
            <a:r>
              <a:rPr lang="it-IT" sz="1900" b="1" dirty="0">
                <a:latin typeface="Calibri" panose="020F0502020204030204" pitchFamily="34" charset="0"/>
                <a:ea typeface="Calibri" panose="020F0502020204030204" pitchFamily="34" charset="0"/>
                <a:cs typeface="Calibri" panose="020F0502020204030204" pitchFamily="34" charset="0"/>
              </a:rPr>
              <a:t>Stato d’avanzamento</a:t>
            </a:r>
          </a:p>
          <a:p>
            <a:pPr marL="285750" indent="-285750" algn="just">
              <a:spcAft>
                <a:spcPts val="800"/>
              </a:spcAft>
              <a:buFont typeface="Arial" panose="020B0604020202020204" pitchFamily="34" charset="0"/>
              <a:buChar char="•"/>
            </a:pPr>
            <a:r>
              <a:rPr lang="it-IT" sz="1900" dirty="0">
                <a:latin typeface="Calibri" panose="020F0502020204030204" pitchFamily="34" charset="0"/>
                <a:ea typeface="Calibri" panose="020F0502020204030204" pitchFamily="34" charset="0"/>
                <a:cs typeface="Calibri" panose="020F0502020204030204" pitchFamily="34" charset="0"/>
              </a:rPr>
              <a:t>Stipulato il contratto per la redazione della progettazione esecutiva e l’esecuzione dei lavori in data 27 luglio 2017</a:t>
            </a:r>
          </a:p>
          <a:p>
            <a:pPr marL="285750" indent="-285750" algn="just">
              <a:spcAft>
                <a:spcPts val="800"/>
              </a:spcAft>
              <a:buFont typeface="Arial" panose="020B0604020202020204" pitchFamily="34" charset="0"/>
              <a:buChar char="•"/>
            </a:pPr>
            <a:r>
              <a:rPr lang="it-IT" sz="1900" dirty="0">
                <a:latin typeface="Calibri" panose="020F0502020204030204" pitchFamily="34" charset="0"/>
                <a:ea typeface="Calibri" panose="020F0502020204030204" pitchFamily="34" charset="0"/>
                <a:cs typeface="Calibri" panose="020F0502020204030204" pitchFamily="34" charset="0"/>
              </a:rPr>
              <a:t> </a:t>
            </a:r>
            <a:r>
              <a:rPr lang="it-IT" sz="1900" dirty="0" smtClean="0">
                <a:latin typeface="Calibri" panose="020F0502020204030204" pitchFamily="34" charset="0"/>
                <a:ea typeface="Calibri" panose="020F0502020204030204" pitchFamily="34" charset="0"/>
                <a:cs typeface="Calibri" panose="020F0502020204030204" pitchFamily="34" charset="0"/>
              </a:rPr>
              <a:t>Progettazione esecutiva in fase di perfezionamento finale</a:t>
            </a:r>
            <a:endParaRPr lang="it-IT" sz="1900" dirty="0">
              <a:latin typeface="Calibri" panose="020F0502020204030204" pitchFamily="34" charset="0"/>
              <a:ea typeface="Calibri" panose="020F0502020204030204" pitchFamily="34" charset="0"/>
              <a:cs typeface="Calibri" panose="020F0502020204030204" pitchFamily="34" charset="0"/>
            </a:endParaRPr>
          </a:p>
        </p:txBody>
      </p:sp>
      <p:pic>
        <p:nvPicPr>
          <p:cNvPr id="12" name="Picture 11"/>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88000" y="1267200"/>
            <a:ext cx="1173600" cy="1173600"/>
          </a:xfrm>
          <a:prstGeom prst="rect">
            <a:avLst/>
          </a:prstGeom>
        </p:spPr>
      </p:pic>
      <p:pic>
        <p:nvPicPr>
          <p:cNvPr id="9" name="Picture 8"/>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87999" y="3428999"/>
            <a:ext cx="1173600" cy="1173600"/>
          </a:xfrm>
          <a:prstGeom prst="rect">
            <a:avLst/>
          </a:prstGeom>
        </p:spPr>
      </p:pic>
      <p:sp>
        <p:nvSpPr>
          <p:cNvPr id="2" name="Rectangle 1"/>
          <p:cNvSpPr/>
          <p:nvPr/>
        </p:nvSpPr>
        <p:spPr>
          <a:xfrm>
            <a:off x="1778777" y="3320799"/>
            <a:ext cx="6966956" cy="1420902"/>
          </a:xfrm>
          <a:prstGeom prst="rect">
            <a:avLst/>
          </a:prstGeom>
        </p:spPr>
        <p:txBody>
          <a:bodyPr wrap="square">
            <a:spAutoFit/>
          </a:bodyPr>
          <a:lstStyle/>
          <a:p>
            <a:pPr lvl="0" algn="just">
              <a:spcAft>
                <a:spcPts val="800"/>
              </a:spcAft>
            </a:pPr>
            <a:r>
              <a:rPr lang="it-IT" b="1" dirty="0" smtClean="0">
                <a:latin typeface="Calibri" panose="020F0502020204030204" pitchFamily="34" charset="0"/>
                <a:ea typeface="Calibri" panose="020F0502020204030204" pitchFamily="34" charset="0"/>
                <a:cs typeface="Calibri" panose="020F0502020204030204" pitchFamily="34" charset="0"/>
              </a:rPr>
              <a:t>Prossime Scadenze</a:t>
            </a:r>
          </a:p>
          <a:p>
            <a:pPr marL="285750" lvl="0" indent="-285750" algn="just">
              <a:spcAft>
                <a:spcPts val="800"/>
              </a:spcAft>
              <a:buFont typeface="Arial" panose="020B0604020202020204" pitchFamily="34" charset="0"/>
              <a:buChar char="•"/>
            </a:pPr>
            <a:r>
              <a:rPr lang="it-IT" dirty="0">
                <a:latin typeface="Calibri" panose="020F0502020204030204" pitchFamily="34" charset="0"/>
                <a:ea typeface="Calibri" panose="020F0502020204030204" pitchFamily="34" charset="0"/>
                <a:cs typeface="Calibri" panose="020F0502020204030204" pitchFamily="34" charset="0"/>
              </a:rPr>
              <a:t>Approvazione </a:t>
            </a:r>
            <a:r>
              <a:rPr lang="it-IT" dirty="0" smtClean="0">
                <a:latin typeface="Calibri" panose="020F0502020204030204" pitchFamily="34" charset="0"/>
                <a:ea typeface="Calibri" panose="020F0502020204030204" pitchFamily="34" charset="0"/>
                <a:cs typeface="Calibri" panose="020F0502020204030204" pitchFamily="34" charset="0"/>
              </a:rPr>
              <a:t>progetto esecutivo propedeutica all’avvio dei lavori: maggio 2018</a:t>
            </a:r>
            <a:endParaRPr lang="it-IT" dirty="0">
              <a:latin typeface="Calibri" panose="020F0502020204030204" pitchFamily="34" charset="0"/>
              <a:ea typeface="Calibri" panose="020F0502020204030204" pitchFamily="34" charset="0"/>
              <a:cs typeface="Calibri" panose="020F0502020204030204" pitchFamily="34" charset="0"/>
            </a:endParaRPr>
          </a:p>
          <a:p>
            <a:pPr marL="285750" lvl="0" indent="-285750" algn="just">
              <a:spcAft>
                <a:spcPts val="800"/>
              </a:spcAft>
              <a:buFont typeface="Arial" panose="020B0604020202020204" pitchFamily="34" charset="0"/>
              <a:buChar char="•"/>
            </a:pPr>
            <a:r>
              <a:rPr lang="it-IT" sz="1900" dirty="0" smtClean="0">
                <a:latin typeface="Calibri" panose="020F0502020204030204" pitchFamily="34" charset="0"/>
                <a:ea typeface="Calibri" panose="020F0502020204030204" pitchFamily="34" charset="0"/>
                <a:cs typeface="Calibri" panose="020F0502020204030204" pitchFamily="34" charset="0"/>
              </a:rPr>
              <a:t>Durata </a:t>
            </a:r>
            <a:r>
              <a:rPr lang="it-IT" sz="1900" dirty="0">
                <a:latin typeface="Calibri" panose="020F0502020204030204" pitchFamily="34" charset="0"/>
                <a:ea typeface="Calibri" panose="020F0502020204030204" pitchFamily="34" charset="0"/>
                <a:cs typeface="Calibri" panose="020F0502020204030204" pitchFamily="34" charset="0"/>
              </a:rPr>
              <a:t>lavori: 900 </a:t>
            </a:r>
            <a:r>
              <a:rPr lang="it-IT" sz="1900" dirty="0" smtClean="0">
                <a:latin typeface="Calibri" panose="020F0502020204030204" pitchFamily="34" charset="0"/>
                <a:ea typeface="Calibri" panose="020F0502020204030204" pitchFamily="34" charset="0"/>
                <a:cs typeface="Calibri" panose="020F0502020204030204" pitchFamily="34" charset="0"/>
              </a:rPr>
              <a:t>giorni</a:t>
            </a:r>
            <a:endParaRPr lang="it-IT" sz="1900" dirty="0">
              <a:latin typeface="Calibri" panose="020F0502020204030204" pitchFamily="34" charset="0"/>
              <a:ea typeface="Calibri" panose="020F0502020204030204" pitchFamily="34" charset="0"/>
              <a:cs typeface="Calibri" panose="020F0502020204030204" pitchFamily="34" charset="0"/>
            </a:endParaRPr>
          </a:p>
        </p:txBody>
      </p:sp>
      <p:sp>
        <p:nvSpPr>
          <p:cNvPr id="13" name="Title 1"/>
          <p:cNvSpPr txBox="1">
            <a:spLocks/>
          </p:cNvSpPr>
          <p:nvPr/>
        </p:nvSpPr>
        <p:spPr bwMode="auto">
          <a:xfrm>
            <a:off x="252000" y="0"/>
            <a:ext cx="8640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nSpc>
                <a:spcPct val="100000"/>
              </a:lnSpc>
            </a:pPr>
            <a:r>
              <a:rPr lang="it-IT" sz="2400" b="1" dirty="0" smtClean="0">
                <a:solidFill>
                  <a:schemeClr val="bg1"/>
                </a:solidFill>
                <a:latin typeface="Calibri" panose="020F0502020204030204" pitchFamily="34" charset="0"/>
                <a:cs typeface="Calibri" panose="020F0502020204030204" pitchFamily="34" charset="0"/>
              </a:rPr>
              <a:t>Sistema Metropolitano  </a:t>
            </a:r>
            <a:r>
              <a:rPr lang="it-IT" sz="2400" b="1" dirty="0">
                <a:solidFill>
                  <a:schemeClr val="bg1"/>
                </a:solidFill>
                <a:latin typeface="Calibri" panose="020F0502020204030204" pitchFamily="34" charset="0"/>
                <a:cs typeface="Calibri" panose="020F0502020204030204" pitchFamily="34" charset="0"/>
              </a:rPr>
              <a:t>Cosenza, Rende e </a:t>
            </a:r>
            <a:r>
              <a:rPr lang="it-IT" sz="2400" b="1" dirty="0" smtClean="0">
                <a:solidFill>
                  <a:schemeClr val="bg1"/>
                </a:solidFill>
                <a:latin typeface="Calibri" panose="020F0502020204030204" pitchFamily="34" charset="0"/>
                <a:cs typeface="Calibri" panose="020F0502020204030204" pitchFamily="34" charset="0"/>
              </a:rPr>
              <a:t>Università della Calabria</a:t>
            </a:r>
            <a:endParaRPr lang="it-IT"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14489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13" y="-26988"/>
            <a:ext cx="9217026"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a:grpSpLocks/>
          </p:cNvGrpSpPr>
          <p:nvPr/>
        </p:nvGrpSpPr>
        <p:grpSpPr bwMode="auto">
          <a:xfrm>
            <a:off x="2204566" y="1441004"/>
            <a:ext cx="4689476" cy="4391025"/>
            <a:chOff x="-684584" y="1340768"/>
            <a:chExt cx="4689888" cy="4392488"/>
          </a:xfrm>
          <a:solidFill>
            <a:schemeClr val="bg1">
              <a:lumMod val="95000"/>
              <a:alpha val="55000"/>
            </a:schemeClr>
          </a:solidFill>
        </p:grpSpPr>
        <p:sp>
          <p:nvSpPr>
            <p:cNvPr id="3" name="Oval 2"/>
            <p:cNvSpPr/>
            <p:nvPr/>
          </p:nvSpPr>
          <p:spPr>
            <a:xfrm>
              <a:off x="-684584" y="1340768"/>
              <a:ext cx="4392999" cy="439248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solidFill>
                  <a:prstClr val="white"/>
                </a:solidFill>
              </a:endParaRPr>
            </a:p>
          </p:txBody>
        </p:sp>
        <p:sp>
          <p:nvSpPr>
            <p:cNvPr id="20" name="Oval 19"/>
            <p:cNvSpPr/>
            <p:nvPr/>
          </p:nvSpPr>
          <p:spPr>
            <a:xfrm>
              <a:off x="-387695" y="1340768"/>
              <a:ext cx="4392999" cy="439248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solidFill>
                  <a:prstClr val="white"/>
                </a:solidFill>
              </a:endParaRPr>
            </a:p>
          </p:txBody>
        </p:sp>
      </p:grpSp>
      <p:sp>
        <p:nvSpPr>
          <p:cNvPr id="2" name="Rectangle 1"/>
          <p:cNvSpPr/>
          <p:nvPr/>
        </p:nvSpPr>
        <p:spPr>
          <a:xfrm>
            <a:off x="2232248" y="2132856"/>
            <a:ext cx="4572000" cy="2850011"/>
          </a:xfrm>
          <a:prstGeom prst="rect">
            <a:avLst/>
          </a:prstGeom>
        </p:spPr>
        <p:txBody>
          <a:bodyPr>
            <a:spAutoFit/>
          </a:bodyPr>
          <a:lstStyle/>
          <a:p>
            <a:pPr algn="ctr" fontAlgn="base">
              <a:lnSpc>
                <a:spcPct val="80000"/>
              </a:lnSpc>
              <a:spcBef>
                <a:spcPct val="0"/>
              </a:spcBef>
              <a:spcAft>
                <a:spcPct val="0"/>
              </a:spcAft>
            </a:pPr>
            <a:r>
              <a:rPr lang="it-IT" altLang="it-IT" sz="3200" dirty="0">
                <a:solidFill>
                  <a:srgbClr val="00336B"/>
                </a:solidFill>
                <a:latin typeface="Proxima Nova Rg" pitchFamily="50" charset="0"/>
                <a:ea typeface="MS PGothic" pitchFamily="34" charset="-128"/>
              </a:rPr>
              <a:t>Sistema </a:t>
            </a:r>
            <a:r>
              <a:rPr lang="it-IT" altLang="it-IT" sz="3200" dirty="0" smtClean="0">
                <a:solidFill>
                  <a:srgbClr val="00336B"/>
                </a:solidFill>
                <a:latin typeface="Proxima Nova Rg" pitchFamily="50" charset="0"/>
                <a:ea typeface="MS PGothic" pitchFamily="34" charset="-128"/>
              </a:rPr>
              <a:t>Multimodale Aeroporto </a:t>
            </a:r>
            <a:r>
              <a:rPr lang="it-IT" altLang="it-IT" sz="3200" dirty="0">
                <a:solidFill>
                  <a:srgbClr val="00336B"/>
                </a:solidFill>
                <a:latin typeface="Proxima Nova Rg" pitchFamily="50" charset="0"/>
                <a:ea typeface="MS PGothic" pitchFamily="34" charset="-128"/>
              </a:rPr>
              <a:t>– Stazione di Lamezia </a:t>
            </a:r>
            <a:r>
              <a:rPr lang="it-IT" altLang="it-IT" sz="3200" dirty="0" smtClean="0">
                <a:solidFill>
                  <a:srgbClr val="00336B"/>
                </a:solidFill>
                <a:latin typeface="Proxima Nova Rg" pitchFamily="50" charset="0"/>
                <a:ea typeface="MS PGothic" pitchFamily="34" charset="-128"/>
              </a:rPr>
              <a:t>Terme– </a:t>
            </a:r>
            <a:r>
              <a:rPr lang="it-IT" altLang="it-IT" sz="3200" dirty="0">
                <a:solidFill>
                  <a:srgbClr val="00336B"/>
                </a:solidFill>
                <a:latin typeface="Proxima Nova Rg" pitchFamily="50" charset="0"/>
                <a:ea typeface="MS PGothic" pitchFamily="34" charset="-128"/>
              </a:rPr>
              <a:t>Germaneto – Catanzaro </a:t>
            </a:r>
            <a:r>
              <a:rPr lang="it-IT" altLang="it-IT" sz="3200" dirty="0" smtClean="0">
                <a:solidFill>
                  <a:srgbClr val="00336B"/>
                </a:solidFill>
                <a:latin typeface="Proxima Nova Rg" pitchFamily="50" charset="0"/>
                <a:ea typeface="MS PGothic" pitchFamily="34" charset="-128"/>
              </a:rPr>
              <a:t>Lido</a:t>
            </a:r>
            <a:endParaRPr lang="it-IT" altLang="it-IT" sz="3200" dirty="0">
              <a:solidFill>
                <a:srgbClr val="00336B"/>
              </a:solidFill>
              <a:latin typeface="Proxima Nova Rg" pitchFamily="50" charset="0"/>
              <a:ea typeface="MS PGothic" pitchFamily="34" charset="-128"/>
            </a:endParaRPr>
          </a:p>
        </p:txBody>
      </p:sp>
    </p:spTree>
    <p:extLst>
      <p:ext uri="{BB962C8B-B14F-4D97-AF65-F5344CB8AC3E}">
        <p14:creationId xmlns:p14="http://schemas.microsoft.com/office/powerpoint/2010/main" val="11584628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8000" y="1224000"/>
            <a:ext cx="6840760" cy="1631216"/>
          </a:xfrm>
          <a:prstGeom prst="rect">
            <a:avLst/>
          </a:prstGeom>
          <a:noFill/>
        </p:spPr>
        <p:txBody>
          <a:bodyPr wrap="square" rtlCol="0">
            <a:spAutoFit/>
          </a:bodyPr>
          <a:lstStyle/>
          <a:p>
            <a:pPr algn="just">
              <a:spcAft>
                <a:spcPts val="600"/>
              </a:spcAft>
            </a:pPr>
            <a:r>
              <a:rPr lang="it-IT" sz="1900" b="1" dirty="0" smtClean="0">
                <a:latin typeface="Calibri" panose="020F0502020204030204" pitchFamily="34" charset="0"/>
                <a:cs typeface="Calibri" panose="020F0502020204030204" pitchFamily="34" charset="0"/>
              </a:rPr>
              <a:t>Cos’è?</a:t>
            </a:r>
          </a:p>
          <a:p>
            <a:pPr algn="just">
              <a:spcAft>
                <a:spcPts val="600"/>
              </a:spcAft>
            </a:pPr>
            <a:r>
              <a:rPr lang="it-IT" sz="1900" dirty="0">
                <a:latin typeface="Calibri" panose="020F0502020204030204" pitchFamily="34" charset="0"/>
                <a:cs typeface="Calibri" panose="020F0502020204030204" pitchFamily="34" charset="0"/>
              </a:rPr>
              <a:t>Potenziamento del sistema di connessione fra il polo di Catanzaro Germaneto, nel quale sono allocati servizi essenziali per la Regione Calabria ed il polo dei trasporti e della logistica presente nell’area di Lamezia </a:t>
            </a:r>
            <a:r>
              <a:rPr lang="it-IT" sz="1900" dirty="0" smtClean="0">
                <a:latin typeface="Calibri" panose="020F0502020204030204" pitchFamily="34" charset="0"/>
                <a:cs typeface="Calibri" panose="020F0502020204030204" pitchFamily="34" charset="0"/>
              </a:rPr>
              <a:t>Terme (aeroporto/stazione ferroviaria)</a:t>
            </a:r>
            <a:endParaRPr lang="it-IT" sz="1900" dirty="0">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88000" y="1268760"/>
            <a:ext cx="1172738" cy="1172738"/>
          </a:xfrm>
          <a:prstGeom prst="rect">
            <a:avLst/>
          </a:prstGeom>
        </p:spPr>
      </p:pic>
      <p:sp>
        <p:nvSpPr>
          <p:cNvPr id="10" name="Title 1"/>
          <p:cNvSpPr txBox="1">
            <a:spLocks/>
          </p:cNvSpPr>
          <p:nvPr/>
        </p:nvSpPr>
        <p:spPr bwMode="auto">
          <a:xfrm>
            <a:off x="252000" y="0"/>
            <a:ext cx="8640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it-IT" sz="2400" b="1" dirty="0" smtClean="0">
                <a:solidFill>
                  <a:schemeClr val="bg1"/>
                </a:solidFill>
                <a:latin typeface="Calibri" panose="020F0502020204030204" pitchFamily="34" charset="0"/>
                <a:cs typeface="Calibri" panose="020F0502020204030204" pitchFamily="34" charset="0"/>
              </a:rPr>
              <a:t>Sistema Multimodale </a:t>
            </a:r>
            <a:r>
              <a:rPr lang="it-IT" sz="2400" b="1" dirty="0">
                <a:solidFill>
                  <a:schemeClr val="bg1"/>
                </a:solidFill>
                <a:latin typeface="Calibri" panose="020F0502020204030204" pitchFamily="34" charset="0"/>
                <a:cs typeface="Calibri" panose="020F0502020204030204" pitchFamily="34" charset="0"/>
              </a:rPr>
              <a:t>"Aeroporto – Stazione di Lamezia </a:t>
            </a:r>
            <a:r>
              <a:rPr lang="it-IT" sz="2400" b="1" dirty="0" smtClean="0">
                <a:solidFill>
                  <a:schemeClr val="bg1"/>
                </a:solidFill>
                <a:latin typeface="Calibri" panose="020F0502020204030204" pitchFamily="34" charset="0"/>
                <a:cs typeface="Calibri" panose="020F0502020204030204" pitchFamily="34" charset="0"/>
              </a:rPr>
              <a:t>Terme </a:t>
            </a:r>
            <a:r>
              <a:rPr lang="it-IT" sz="2400" b="1" dirty="0">
                <a:solidFill>
                  <a:schemeClr val="bg1"/>
                </a:solidFill>
                <a:latin typeface="Calibri" panose="020F0502020204030204" pitchFamily="34" charset="0"/>
                <a:cs typeface="Calibri" panose="020F0502020204030204" pitchFamily="34" charset="0"/>
              </a:rPr>
              <a:t>– Germaneto – Catanzaro Lido"</a:t>
            </a:r>
          </a:p>
        </p:txBody>
      </p:sp>
      <p:sp>
        <p:nvSpPr>
          <p:cNvPr id="2" name="Rectangle 1"/>
          <p:cNvSpPr/>
          <p:nvPr/>
        </p:nvSpPr>
        <p:spPr>
          <a:xfrm>
            <a:off x="1789200" y="3140968"/>
            <a:ext cx="6840760" cy="2185214"/>
          </a:xfrm>
          <a:prstGeom prst="rect">
            <a:avLst/>
          </a:prstGeom>
        </p:spPr>
        <p:txBody>
          <a:bodyPr wrap="square">
            <a:spAutoFit/>
          </a:bodyPr>
          <a:lstStyle/>
          <a:p>
            <a:r>
              <a:rPr lang="it-IT" b="1" dirty="0">
                <a:latin typeface="Calibri" panose="020F0502020204030204" pitchFamily="34" charset="0"/>
                <a:cs typeface="Calibri" panose="020F0502020204030204" pitchFamily="34" charset="0"/>
              </a:rPr>
              <a:t>Qual è la fonte di finanziamento?</a:t>
            </a:r>
          </a:p>
          <a:p>
            <a:pPr marL="285750" indent="-285750" algn="just">
              <a:spcBef>
                <a:spcPts val="600"/>
              </a:spcBef>
              <a:buFont typeface="Arial" panose="020B0604020202020204" pitchFamily="34" charset="0"/>
              <a:buChar char="•"/>
            </a:pPr>
            <a:r>
              <a:rPr lang="it-IT" dirty="0">
                <a:latin typeface="Calibri" panose="020F0502020204030204" pitchFamily="34" charset="0"/>
                <a:cs typeface="Calibri" panose="020F0502020204030204" pitchFamily="34" charset="0"/>
              </a:rPr>
              <a:t>Valore complessivo del  Grande Progetto:  in fase di definizione</a:t>
            </a:r>
          </a:p>
          <a:p>
            <a:pPr algn="just">
              <a:spcBef>
                <a:spcPts val="600"/>
              </a:spcBef>
            </a:pPr>
            <a:r>
              <a:rPr lang="it-IT" dirty="0" smtClean="0">
                <a:latin typeface="Calibri" panose="020F0502020204030204" pitchFamily="34" charset="0"/>
                <a:cs typeface="Calibri" panose="020F0502020204030204" pitchFamily="34" charset="0"/>
              </a:rPr>
              <a:t>Canali di finanziamento attivati: </a:t>
            </a:r>
          </a:p>
          <a:p>
            <a:pPr marL="285750" indent="-285750" algn="just">
              <a:buFont typeface="Arial" panose="020B0604020202020204" pitchFamily="34" charset="0"/>
              <a:buChar char="•"/>
            </a:pPr>
            <a:r>
              <a:rPr lang="it-IT" dirty="0" smtClean="0">
                <a:latin typeface="Calibri" panose="020F0502020204030204" pitchFamily="34" charset="0"/>
                <a:cs typeface="Calibri" panose="020F0502020204030204" pitchFamily="34" charset="0"/>
              </a:rPr>
              <a:t>POR </a:t>
            </a:r>
            <a:r>
              <a:rPr lang="it-IT" dirty="0">
                <a:latin typeface="Calibri" panose="020F0502020204030204" pitchFamily="34" charset="0"/>
                <a:cs typeface="Calibri" panose="020F0502020204030204" pitchFamily="34" charset="0"/>
              </a:rPr>
              <a:t>Calabria FESR/FSE 2014/2020 Asse VII – Sviluppo Reti di Mobilità </a:t>
            </a:r>
            <a:r>
              <a:rPr lang="it-IT" dirty="0" smtClean="0">
                <a:latin typeface="Calibri" panose="020F0502020204030204" pitchFamily="34" charset="0"/>
                <a:cs typeface="Calibri" panose="020F0502020204030204" pitchFamily="34" charset="0"/>
              </a:rPr>
              <a:t>Sostenibile</a:t>
            </a:r>
            <a:endParaRPr lang="it-IT"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it-IT" dirty="0">
                <a:latin typeface="Calibri" panose="020F0502020204030204" pitchFamily="34" charset="0"/>
                <a:cs typeface="Calibri" panose="020F0502020204030204" pitchFamily="34" charset="0"/>
              </a:rPr>
              <a:t>Contratto di Programma </a:t>
            </a:r>
            <a:r>
              <a:rPr lang="it-IT" dirty="0" smtClean="0">
                <a:latin typeface="Calibri" panose="020F0502020204030204" pitchFamily="34" charset="0"/>
                <a:cs typeface="Calibri" panose="020F0502020204030204" pitchFamily="34" charset="0"/>
              </a:rPr>
              <a:t>tra </a:t>
            </a:r>
            <a:r>
              <a:rPr lang="it-IT" dirty="0">
                <a:latin typeface="Calibri" panose="020F0502020204030204" pitchFamily="34" charset="0"/>
                <a:cs typeface="Calibri" panose="020F0502020204030204" pitchFamily="34" charset="0"/>
              </a:rPr>
              <a:t>Ministero delle Infrastrutture e dei Trasporti e Rete Ferroviaria </a:t>
            </a:r>
            <a:r>
              <a:rPr lang="it-IT" dirty="0" smtClean="0">
                <a:latin typeface="Calibri" panose="020F0502020204030204" pitchFamily="34" charset="0"/>
                <a:cs typeface="Calibri" panose="020F0502020204030204" pitchFamily="34" charset="0"/>
              </a:rPr>
              <a:t>Italiana</a:t>
            </a:r>
          </a:p>
        </p:txBody>
      </p:sp>
      <p:pic>
        <p:nvPicPr>
          <p:cNvPr id="7" name="Picture 6"/>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88000" y="3284984"/>
            <a:ext cx="1173600" cy="1173600"/>
          </a:xfrm>
          <a:prstGeom prst="rect">
            <a:avLst/>
          </a:prstGeom>
        </p:spPr>
      </p:pic>
    </p:spTree>
    <p:extLst>
      <p:ext uri="{BB962C8B-B14F-4D97-AF65-F5344CB8AC3E}">
        <p14:creationId xmlns:p14="http://schemas.microsoft.com/office/powerpoint/2010/main" val="4048848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08000" y="1224000"/>
            <a:ext cx="7102108" cy="2636619"/>
          </a:xfrm>
          <a:prstGeom prst="rect">
            <a:avLst/>
          </a:prstGeom>
          <a:noFill/>
        </p:spPr>
        <p:txBody>
          <a:bodyPr wrap="square" rtlCol="0">
            <a:spAutoFit/>
          </a:bodyPr>
          <a:lstStyle/>
          <a:p>
            <a:pPr lvl="0" algn="just">
              <a:spcAft>
                <a:spcPts val="800"/>
              </a:spcAft>
            </a:pPr>
            <a:r>
              <a:rPr lang="it-IT" sz="1900" b="1" dirty="0">
                <a:latin typeface="Calibri" panose="020F0502020204030204" pitchFamily="34" charset="0"/>
                <a:ea typeface="Calibri" panose="020F0502020204030204" pitchFamily="34" charset="0"/>
                <a:cs typeface="Calibri" panose="020F0502020204030204" pitchFamily="34" charset="0"/>
              </a:rPr>
              <a:t>Stato d’avanzamento</a:t>
            </a:r>
          </a:p>
          <a:p>
            <a:pPr marL="285750" lvl="0" indent="-285750" algn="just">
              <a:spcAft>
                <a:spcPts val="800"/>
              </a:spcAft>
              <a:buFont typeface="Arial" panose="020B0604020202020204" pitchFamily="34" charset="0"/>
              <a:buChar char="•"/>
            </a:pPr>
            <a:r>
              <a:rPr lang="it-IT" sz="1900" dirty="0" smtClean="0">
                <a:latin typeface="Calibri" panose="020F0502020204030204" pitchFamily="34" charset="0"/>
                <a:ea typeface="Calibri" panose="020F0502020204030204" pitchFamily="34" charset="0"/>
                <a:cs typeface="Calibri" panose="020F0502020204030204" pitchFamily="34" charset="0"/>
              </a:rPr>
              <a:t>Predisposto uno </a:t>
            </a:r>
            <a:r>
              <a:rPr lang="it-IT" sz="1900" dirty="0">
                <a:latin typeface="Calibri" panose="020F0502020204030204" pitchFamily="34" charset="0"/>
                <a:ea typeface="Calibri" panose="020F0502020204030204" pitchFamily="34" charset="0"/>
                <a:cs typeface="Calibri" panose="020F0502020204030204" pitchFamily="34" charset="0"/>
              </a:rPr>
              <a:t>studio di </a:t>
            </a:r>
            <a:r>
              <a:rPr lang="it-IT" sz="1900" dirty="0" smtClean="0">
                <a:latin typeface="Calibri" panose="020F0502020204030204" pitchFamily="34" charset="0"/>
                <a:ea typeface="Calibri" panose="020F0502020204030204" pitchFamily="34" charset="0"/>
                <a:cs typeface="Calibri" panose="020F0502020204030204" pitchFamily="34" charset="0"/>
              </a:rPr>
              <a:t>fattibilità che individua le scelte progettuali percorribili per la realizzazione delle finalità dell’intervento e che riguardano sia la tratta ferroviaria Lamezia Terme Centrale/Catanzaro Lido che la modalità di connessione tra Lamezia Terme Centrale e l’aeroporto internazionale</a:t>
            </a:r>
          </a:p>
          <a:p>
            <a:pPr marL="285750" lvl="0" indent="-285750" algn="just">
              <a:spcAft>
                <a:spcPts val="800"/>
              </a:spcAft>
              <a:buFont typeface="Arial" panose="020B0604020202020204" pitchFamily="34" charset="0"/>
              <a:buChar char="•"/>
            </a:pPr>
            <a:r>
              <a:rPr lang="it-IT" sz="1900" dirty="0" smtClean="0">
                <a:latin typeface="Calibri" panose="020F0502020204030204" pitchFamily="34" charset="0"/>
                <a:ea typeface="Calibri" panose="020F0502020204030204" pitchFamily="34" charset="0"/>
                <a:cs typeface="Calibri" panose="020F0502020204030204" pitchFamily="34" charset="0"/>
              </a:rPr>
              <a:t>Condivisione finale della scelta e fase di perfezionamento della Scheda GP</a:t>
            </a:r>
          </a:p>
        </p:txBody>
      </p:sp>
      <p:pic>
        <p:nvPicPr>
          <p:cNvPr id="12" name="Picture 11"/>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88000" y="1263792"/>
            <a:ext cx="1173600" cy="1173600"/>
          </a:xfrm>
          <a:prstGeom prst="rect">
            <a:avLst/>
          </a:prstGeom>
        </p:spPr>
      </p:pic>
      <p:pic>
        <p:nvPicPr>
          <p:cNvPr id="9" name="Picture 8"/>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88000" y="3933055"/>
            <a:ext cx="1173600" cy="1173600"/>
          </a:xfrm>
          <a:prstGeom prst="rect">
            <a:avLst/>
          </a:prstGeom>
        </p:spPr>
      </p:pic>
      <p:sp>
        <p:nvSpPr>
          <p:cNvPr id="2" name="Rectangle 1"/>
          <p:cNvSpPr/>
          <p:nvPr/>
        </p:nvSpPr>
        <p:spPr>
          <a:xfrm>
            <a:off x="1857468" y="3986074"/>
            <a:ext cx="6966956" cy="1128514"/>
          </a:xfrm>
          <a:prstGeom prst="rect">
            <a:avLst/>
          </a:prstGeom>
        </p:spPr>
        <p:txBody>
          <a:bodyPr wrap="square">
            <a:spAutoFit/>
          </a:bodyPr>
          <a:lstStyle/>
          <a:p>
            <a:pPr lvl="0" algn="just">
              <a:spcAft>
                <a:spcPts val="800"/>
              </a:spcAft>
            </a:pPr>
            <a:r>
              <a:rPr lang="it-IT" b="1" dirty="0" smtClean="0">
                <a:latin typeface="Calibri" panose="020F0502020204030204" pitchFamily="34" charset="0"/>
                <a:ea typeface="Calibri" panose="020F0502020204030204" pitchFamily="34" charset="0"/>
                <a:cs typeface="Calibri" panose="020F0502020204030204" pitchFamily="34" charset="0"/>
              </a:rPr>
              <a:t>Prossima Scadenza</a:t>
            </a:r>
          </a:p>
          <a:p>
            <a:pPr marL="285750" lvl="0" indent="-285750" algn="just">
              <a:spcAft>
                <a:spcPts val="800"/>
              </a:spcAft>
              <a:buFont typeface="Arial" panose="020B0604020202020204" pitchFamily="34" charset="0"/>
              <a:buChar char="•"/>
            </a:pPr>
            <a:r>
              <a:rPr lang="it-IT" dirty="0" smtClean="0">
                <a:latin typeface="Calibri" panose="020F0502020204030204" pitchFamily="34" charset="0"/>
                <a:ea typeface="Calibri" panose="020F0502020204030204" pitchFamily="34" charset="0"/>
                <a:cs typeface="Calibri" panose="020F0502020204030204" pitchFamily="34" charset="0"/>
              </a:rPr>
              <a:t>Notifica scheda GP: entro febbraio 2018</a:t>
            </a:r>
          </a:p>
          <a:p>
            <a:pPr lvl="0" algn="just">
              <a:spcAft>
                <a:spcPts val="800"/>
              </a:spcAft>
            </a:pPr>
            <a:endParaRPr lang="it-IT" strike="sngStrike" dirty="0">
              <a:latin typeface="Calibri" panose="020F0502020204030204" pitchFamily="34" charset="0"/>
              <a:ea typeface="Calibri" panose="020F0502020204030204" pitchFamily="34" charset="0"/>
              <a:cs typeface="Calibri" panose="020F0502020204030204" pitchFamily="34" charset="0"/>
            </a:endParaRPr>
          </a:p>
        </p:txBody>
      </p:sp>
      <p:sp>
        <p:nvSpPr>
          <p:cNvPr id="11" name="Title 1"/>
          <p:cNvSpPr txBox="1">
            <a:spLocks/>
          </p:cNvSpPr>
          <p:nvPr/>
        </p:nvSpPr>
        <p:spPr bwMode="auto">
          <a:xfrm>
            <a:off x="252000" y="0"/>
            <a:ext cx="8640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it-IT" sz="2400" b="1" dirty="0" smtClean="0">
                <a:solidFill>
                  <a:schemeClr val="bg1"/>
                </a:solidFill>
                <a:latin typeface="Calibri" panose="020F0502020204030204" pitchFamily="34" charset="0"/>
                <a:cs typeface="Calibri" panose="020F0502020204030204" pitchFamily="34" charset="0"/>
              </a:rPr>
              <a:t>Sistema Multimodale </a:t>
            </a:r>
            <a:r>
              <a:rPr lang="it-IT" sz="2400" b="1" dirty="0">
                <a:solidFill>
                  <a:schemeClr val="bg1"/>
                </a:solidFill>
                <a:latin typeface="Calibri" panose="020F0502020204030204" pitchFamily="34" charset="0"/>
                <a:cs typeface="Calibri" panose="020F0502020204030204" pitchFamily="34" charset="0"/>
              </a:rPr>
              <a:t>"Aeroporto – Stazione di Lamezia </a:t>
            </a:r>
            <a:r>
              <a:rPr lang="it-IT" sz="2400" b="1" dirty="0" smtClean="0">
                <a:solidFill>
                  <a:schemeClr val="bg1"/>
                </a:solidFill>
                <a:latin typeface="Calibri" panose="020F0502020204030204" pitchFamily="34" charset="0"/>
                <a:cs typeface="Calibri" panose="020F0502020204030204" pitchFamily="34" charset="0"/>
              </a:rPr>
              <a:t>Terme </a:t>
            </a:r>
            <a:r>
              <a:rPr lang="it-IT" sz="2400" b="1" dirty="0">
                <a:solidFill>
                  <a:schemeClr val="bg1"/>
                </a:solidFill>
                <a:latin typeface="Calibri" panose="020F0502020204030204" pitchFamily="34" charset="0"/>
                <a:cs typeface="Calibri" panose="020F0502020204030204" pitchFamily="34" charset="0"/>
              </a:rPr>
              <a:t>– Germaneto – Catanzaro Lido"</a:t>
            </a:r>
          </a:p>
        </p:txBody>
      </p:sp>
    </p:spTree>
    <p:extLst>
      <p:ext uri="{BB962C8B-B14F-4D97-AF65-F5344CB8AC3E}">
        <p14:creationId xmlns:p14="http://schemas.microsoft.com/office/powerpoint/2010/main" val="3080613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252000" y="0"/>
            <a:ext cx="8640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it-IT" sz="2400" b="1" dirty="0" smtClean="0">
                <a:solidFill>
                  <a:schemeClr val="bg1"/>
                </a:solidFill>
                <a:latin typeface="Calibri" panose="020F0502020204030204" pitchFamily="34" charset="0"/>
                <a:cs typeface="Calibri" panose="020F0502020204030204" pitchFamily="34" charset="0"/>
              </a:rPr>
              <a:t>Grandi Progetti avviati</a:t>
            </a:r>
            <a:endParaRPr lang="it-IT" sz="2400" b="1" dirty="0">
              <a:solidFill>
                <a:schemeClr val="bg1"/>
              </a:solidFill>
              <a:latin typeface="Calibri" panose="020F0502020204030204" pitchFamily="34" charset="0"/>
              <a:cs typeface="Calibri" panose="020F0502020204030204" pitchFamily="34" charset="0"/>
            </a:endParaRPr>
          </a:p>
        </p:txBody>
      </p:sp>
      <p:sp>
        <p:nvSpPr>
          <p:cNvPr id="9" name="CasellaDiTesto 1"/>
          <p:cNvSpPr txBox="1"/>
          <p:nvPr/>
        </p:nvSpPr>
        <p:spPr>
          <a:xfrm>
            <a:off x="2555776" y="1196752"/>
            <a:ext cx="3960000" cy="2232248"/>
          </a:xfrm>
          <a:prstGeom prst="rect">
            <a:avLst/>
          </a:prstGeom>
          <a:noFill/>
          <a:ln w="28575">
            <a:solidFill>
              <a:schemeClr val="accent5"/>
            </a:solidFill>
            <a:prstDash val="solid"/>
          </a:ln>
        </p:spPr>
        <p:txBody>
          <a:bodyPr wrap="square" rtlCol="0" anchor="t" anchorCtr="0">
            <a:noAutofit/>
          </a:bodyPr>
          <a:lstStyle/>
          <a:p>
            <a:pPr algn="ctr"/>
            <a:r>
              <a:rPr lang="it-IT" b="1" dirty="0" smtClean="0">
                <a:solidFill>
                  <a:schemeClr val="accent6">
                    <a:lumMod val="60000"/>
                    <a:lumOff val="40000"/>
                  </a:schemeClr>
                </a:solidFill>
                <a:latin typeface="Calibri" pitchFamily="34" charset="0"/>
              </a:rPr>
              <a:t>Sistema Metropolitano </a:t>
            </a:r>
          </a:p>
          <a:p>
            <a:pPr algn="ctr"/>
            <a:r>
              <a:rPr lang="it-IT" b="1" dirty="0" smtClean="0">
                <a:solidFill>
                  <a:schemeClr val="accent6">
                    <a:lumMod val="60000"/>
                    <a:lumOff val="40000"/>
                  </a:schemeClr>
                </a:solidFill>
                <a:latin typeface="Calibri" pitchFamily="34" charset="0"/>
              </a:rPr>
              <a:t>Catanzaro Città - Germaneto</a:t>
            </a:r>
          </a:p>
        </p:txBody>
      </p:sp>
      <p:sp>
        <p:nvSpPr>
          <p:cNvPr id="10" name="CasellaDiTesto 1"/>
          <p:cNvSpPr txBox="1"/>
          <p:nvPr/>
        </p:nvSpPr>
        <p:spPr>
          <a:xfrm>
            <a:off x="467984" y="3645024"/>
            <a:ext cx="3960000" cy="2232248"/>
          </a:xfrm>
          <a:prstGeom prst="rect">
            <a:avLst/>
          </a:prstGeom>
          <a:noFill/>
          <a:ln w="28575">
            <a:solidFill>
              <a:schemeClr val="accent5"/>
            </a:solidFill>
            <a:prstDash val="solid"/>
          </a:ln>
        </p:spPr>
        <p:txBody>
          <a:bodyPr wrap="square" rtlCol="0" anchor="t" anchorCtr="0">
            <a:noAutofit/>
          </a:bodyPr>
          <a:lstStyle/>
          <a:p>
            <a:pPr algn="ctr"/>
            <a:r>
              <a:rPr lang="it-IT" b="1" dirty="0" smtClean="0">
                <a:solidFill>
                  <a:schemeClr val="accent6">
                    <a:lumMod val="60000"/>
                    <a:lumOff val="40000"/>
                  </a:schemeClr>
                </a:solidFill>
                <a:latin typeface="Calibri" pitchFamily="34" charset="0"/>
              </a:rPr>
              <a:t>Sistema Metropolitano</a:t>
            </a:r>
          </a:p>
          <a:p>
            <a:pPr algn="ctr"/>
            <a:r>
              <a:rPr lang="it-IT" b="1" dirty="0" smtClean="0">
                <a:solidFill>
                  <a:schemeClr val="accent6">
                    <a:lumMod val="60000"/>
                    <a:lumOff val="40000"/>
                  </a:schemeClr>
                </a:solidFill>
                <a:latin typeface="Calibri" pitchFamily="34" charset="0"/>
              </a:rPr>
              <a:t>Cosenza - Rende - Università della Calabria</a:t>
            </a:r>
          </a:p>
        </p:txBody>
      </p:sp>
      <p:sp>
        <p:nvSpPr>
          <p:cNvPr id="14" name="CasellaDiTesto 1"/>
          <p:cNvSpPr txBox="1"/>
          <p:nvPr/>
        </p:nvSpPr>
        <p:spPr>
          <a:xfrm>
            <a:off x="4644448" y="3645024"/>
            <a:ext cx="3960000" cy="2232000"/>
          </a:xfrm>
          <a:prstGeom prst="rect">
            <a:avLst/>
          </a:prstGeom>
          <a:noFill/>
          <a:ln w="28575">
            <a:solidFill>
              <a:schemeClr val="accent5"/>
            </a:solidFill>
            <a:prstDash val="solid"/>
          </a:ln>
        </p:spPr>
        <p:txBody>
          <a:bodyPr wrap="square" rtlCol="0" anchor="t" anchorCtr="0">
            <a:noAutofit/>
          </a:bodyPr>
          <a:lstStyle/>
          <a:p>
            <a:pPr algn="ctr"/>
            <a:r>
              <a:rPr lang="it-IT" b="1" dirty="0">
                <a:solidFill>
                  <a:schemeClr val="accent6">
                    <a:lumMod val="60000"/>
                    <a:lumOff val="40000"/>
                  </a:schemeClr>
                </a:solidFill>
                <a:latin typeface="Calibri" pitchFamily="34" charset="0"/>
              </a:rPr>
              <a:t>Sistema </a:t>
            </a:r>
            <a:r>
              <a:rPr lang="it-IT" b="1" dirty="0" smtClean="0">
                <a:solidFill>
                  <a:schemeClr val="accent6">
                    <a:lumMod val="60000"/>
                    <a:lumOff val="40000"/>
                  </a:schemeClr>
                </a:solidFill>
                <a:latin typeface="Calibri" pitchFamily="34" charset="0"/>
              </a:rPr>
              <a:t>Multimodale Aeroporto - </a:t>
            </a:r>
            <a:r>
              <a:rPr lang="it-IT" b="1" dirty="0">
                <a:solidFill>
                  <a:schemeClr val="accent6">
                    <a:lumMod val="60000"/>
                    <a:lumOff val="40000"/>
                  </a:schemeClr>
                </a:solidFill>
                <a:latin typeface="Calibri" pitchFamily="34" charset="0"/>
              </a:rPr>
              <a:t>Stazione di Lamezia Terme Centrale </a:t>
            </a:r>
            <a:r>
              <a:rPr lang="it-IT" b="1" dirty="0" smtClean="0">
                <a:solidFill>
                  <a:schemeClr val="accent6">
                    <a:lumMod val="60000"/>
                    <a:lumOff val="40000"/>
                  </a:schemeClr>
                </a:solidFill>
                <a:latin typeface="Calibri" pitchFamily="34" charset="0"/>
              </a:rPr>
              <a:t>- </a:t>
            </a:r>
            <a:r>
              <a:rPr lang="it-IT" b="1" dirty="0">
                <a:solidFill>
                  <a:schemeClr val="accent6">
                    <a:lumMod val="60000"/>
                    <a:lumOff val="40000"/>
                  </a:schemeClr>
                </a:solidFill>
                <a:latin typeface="Calibri" pitchFamily="34" charset="0"/>
              </a:rPr>
              <a:t>Germaneto </a:t>
            </a:r>
            <a:r>
              <a:rPr lang="it-IT" b="1" dirty="0" smtClean="0">
                <a:solidFill>
                  <a:schemeClr val="accent6">
                    <a:lumMod val="60000"/>
                    <a:lumOff val="40000"/>
                  </a:schemeClr>
                </a:solidFill>
                <a:latin typeface="Calibri" pitchFamily="34" charset="0"/>
              </a:rPr>
              <a:t>- </a:t>
            </a:r>
            <a:r>
              <a:rPr lang="it-IT" b="1" dirty="0">
                <a:solidFill>
                  <a:schemeClr val="accent6">
                    <a:lumMod val="60000"/>
                    <a:lumOff val="40000"/>
                  </a:schemeClr>
                </a:solidFill>
                <a:latin typeface="Calibri" pitchFamily="34" charset="0"/>
              </a:rPr>
              <a:t>Catanzaro </a:t>
            </a:r>
            <a:r>
              <a:rPr lang="it-IT" b="1" dirty="0" smtClean="0">
                <a:solidFill>
                  <a:schemeClr val="accent6">
                    <a:lumMod val="60000"/>
                    <a:lumOff val="40000"/>
                  </a:schemeClr>
                </a:solidFill>
                <a:latin typeface="Calibri" pitchFamily="34" charset="0"/>
              </a:rPr>
              <a:t>Lido</a:t>
            </a:r>
            <a:endParaRPr lang="it-IT" b="1" dirty="0">
              <a:solidFill>
                <a:schemeClr val="accent6">
                  <a:lumMod val="60000"/>
                  <a:lumOff val="40000"/>
                </a:schemeClr>
              </a:solidFill>
              <a:latin typeface="Calibri" pitchFamily="34" charset="0"/>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031" t="10910" r="2594" b="22988"/>
          <a:stretch/>
        </p:blipFill>
        <p:spPr>
          <a:xfrm>
            <a:off x="539552" y="4536000"/>
            <a:ext cx="3816424" cy="1296144"/>
          </a:xfrm>
          <a:prstGeom prst="rect">
            <a:avLst/>
          </a:prstGeom>
        </p:spPr>
      </p:pic>
      <p:pic>
        <p:nvPicPr>
          <p:cNvPr id="5" name="Immagine 4"/>
          <p:cNvPicPr>
            <a:picLocks/>
          </p:cNvPicPr>
          <p:nvPr/>
        </p:nvPicPr>
        <p:blipFill>
          <a:blip r:embed="rId3"/>
          <a:stretch>
            <a:fillRect/>
          </a:stretch>
        </p:blipFill>
        <p:spPr>
          <a:xfrm>
            <a:off x="4698448" y="4536000"/>
            <a:ext cx="3852000" cy="1296000"/>
          </a:xfrm>
          <a:prstGeom prst="rect">
            <a:avLst/>
          </a:prstGeom>
        </p:spPr>
      </p:pic>
      <p:pic>
        <p:nvPicPr>
          <p:cNvPr id="6" name="Immagine 5"/>
          <p:cNvPicPr>
            <a:picLocks noChangeAspect="1"/>
          </p:cNvPicPr>
          <p:nvPr/>
        </p:nvPicPr>
        <p:blipFill>
          <a:blip r:embed="rId4"/>
          <a:stretch>
            <a:fillRect/>
          </a:stretch>
        </p:blipFill>
        <p:spPr>
          <a:xfrm>
            <a:off x="2627784" y="2060848"/>
            <a:ext cx="3853006" cy="1298561"/>
          </a:xfrm>
          <a:prstGeom prst="rect">
            <a:avLst/>
          </a:prstGeom>
        </p:spPr>
      </p:pic>
    </p:spTree>
    <p:extLst>
      <p:ext uri="{BB962C8B-B14F-4D97-AF65-F5344CB8AC3E}">
        <p14:creationId xmlns:p14="http://schemas.microsoft.com/office/powerpoint/2010/main" val="3456501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13" y="-26988"/>
            <a:ext cx="9217026"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a:grpSpLocks/>
          </p:cNvGrpSpPr>
          <p:nvPr/>
        </p:nvGrpSpPr>
        <p:grpSpPr bwMode="auto">
          <a:xfrm>
            <a:off x="2204566" y="1441004"/>
            <a:ext cx="4689476" cy="4391025"/>
            <a:chOff x="-684584" y="1340768"/>
            <a:chExt cx="4689888" cy="4392488"/>
          </a:xfrm>
          <a:solidFill>
            <a:schemeClr val="bg1">
              <a:lumMod val="95000"/>
              <a:alpha val="55000"/>
            </a:schemeClr>
          </a:solidFill>
        </p:grpSpPr>
        <p:sp>
          <p:nvSpPr>
            <p:cNvPr id="3" name="Oval 2"/>
            <p:cNvSpPr/>
            <p:nvPr/>
          </p:nvSpPr>
          <p:spPr>
            <a:xfrm>
              <a:off x="-684584" y="1340768"/>
              <a:ext cx="4392999" cy="439248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solidFill>
                  <a:prstClr val="white"/>
                </a:solidFill>
              </a:endParaRPr>
            </a:p>
          </p:txBody>
        </p:sp>
        <p:sp>
          <p:nvSpPr>
            <p:cNvPr id="20" name="Oval 19"/>
            <p:cNvSpPr/>
            <p:nvPr/>
          </p:nvSpPr>
          <p:spPr>
            <a:xfrm>
              <a:off x="-387695" y="1340768"/>
              <a:ext cx="4392999" cy="439248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solidFill>
                  <a:prstClr val="white"/>
                </a:solidFill>
              </a:endParaRPr>
            </a:p>
          </p:txBody>
        </p:sp>
      </p:grpSp>
      <p:sp>
        <p:nvSpPr>
          <p:cNvPr id="2" name="Rectangle 1"/>
          <p:cNvSpPr/>
          <p:nvPr/>
        </p:nvSpPr>
        <p:spPr>
          <a:xfrm>
            <a:off x="2232248" y="2636912"/>
            <a:ext cx="4572000" cy="1668149"/>
          </a:xfrm>
          <a:prstGeom prst="rect">
            <a:avLst/>
          </a:prstGeom>
        </p:spPr>
        <p:txBody>
          <a:bodyPr>
            <a:spAutoFit/>
          </a:bodyPr>
          <a:lstStyle/>
          <a:p>
            <a:pPr algn="ctr" fontAlgn="base">
              <a:lnSpc>
                <a:spcPct val="80000"/>
              </a:lnSpc>
              <a:spcBef>
                <a:spcPct val="0"/>
              </a:spcBef>
              <a:spcAft>
                <a:spcPct val="0"/>
              </a:spcAft>
            </a:pPr>
            <a:r>
              <a:rPr lang="it-IT" altLang="it-IT" sz="3200" dirty="0" smtClean="0">
                <a:solidFill>
                  <a:srgbClr val="00336B"/>
                </a:solidFill>
                <a:latin typeface="Proxima Nova Rg" pitchFamily="50" charset="0"/>
                <a:ea typeface="MS PGothic" pitchFamily="34" charset="-128"/>
              </a:rPr>
              <a:t>Sistema Metropolitano Catanzaro Città - Germaneto</a:t>
            </a:r>
            <a:endParaRPr lang="it-IT" altLang="it-IT" sz="3200" dirty="0">
              <a:solidFill>
                <a:srgbClr val="00336B"/>
              </a:solidFill>
              <a:latin typeface="Proxima Nova Rg" pitchFamily="50" charset="0"/>
              <a:ea typeface="MS PGothic" pitchFamily="34" charset="-128"/>
            </a:endParaRPr>
          </a:p>
        </p:txBody>
      </p:sp>
    </p:spTree>
    <p:extLst>
      <p:ext uri="{BB962C8B-B14F-4D97-AF65-F5344CB8AC3E}">
        <p14:creationId xmlns:p14="http://schemas.microsoft.com/office/powerpoint/2010/main" val="267676292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89200" y="1224000"/>
            <a:ext cx="6984776" cy="2128788"/>
          </a:xfrm>
          <a:prstGeom prst="rect">
            <a:avLst/>
          </a:prstGeom>
          <a:noFill/>
        </p:spPr>
        <p:txBody>
          <a:bodyPr wrap="square" rtlCol="0">
            <a:spAutoFit/>
          </a:bodyPr>
          <a:lstStyle/>
          <a:p>
            <a:pPr algn="just">
              <a:spcAft>
                <a:spcPts val="600"/>
              </a:spcAft>
            </a:pPr>
            <a:r>
              <a:rPr lang="it-IT" sz="1900" b="1" dirty="0" smtClean="0">
                <a:latin typeface="Calibri" panose="020F0502020204030204" pitchFamily="34" charset="0"/>
                <a:cs typeface="Calibri" panose="020F0502020204030204" pitchFamily="34" charset="0"/>
              </a:rPr>
              <a:t>Cos’è?</a:t>
            </a:r>
            <a:endParaRPr lang="it-IT" sz="1900" b="1" dirty="0">
              <a:latin typeface="Calibri" panose="020F0502020204030204" pitchFamily="34" charset="0"/>
              <a:cs typeface="Calibri" panose="020F0502020204030204" pitchFamily="34" charset="0"/>
            </a:endParaRPr>
          </a:p>
          <a:p>
            <a:pPr algn="just">
              <a:spcAft>
                <a:spcPts val="800"/>
              </a:spcAft>
            </a:pPr>
            <a:r>
              <a:rPr lang="it-IT" sz="1900" dirty="0">
                <a:latin typeface="Calibri" panose="020F0502020204030204" pitchFamily="34" charset="0"/>
                <a:ea typeface="Calibri" panose="020F0502020204030204" pitchFamily="34" charset="0"/>
                <a:cs typeface="Calibri" panose="020F0502020204030204" pitchFamily="34" charset="0"/>
              </a:rPr>
              <a:t>Riconfigurazione del nodo di Catanzaro quale cerniera dei nuovi servizi metropolitani </a:t>
            </a:r>
            <a:r>
              <a:rPr lang="it-IT" sz="1900" dirty="0" smtClean="0">
                <a:latin typeface="Calibri" panose="020F0502020204030204" pitchFamily="34" charset="0"/>
                <a:ea typeface="Calibri" panose="020F0502020204030204" pitchFamily="34" charset="0"/>
                <a:cs typeface="Calibri" panose="020F0502020204030204" pitchFamily="34" charset="0"/>
              </a:rPr>
              <a:t>regionali</a:t>
            </a:r>
          </a:p>
          <a:p>
            <a:pPr algn="just">
              <a:spcAft>
                <a:spcPts val="800"/>
              </a:spcAft>
            </a:pPr>
            <a:r>
              <a:rPr lang="it-IT" sz="1900" dirty="0">
                <a:latin typeface="Calibri" panose="020F0502020204030204" pitchFamily="34" charset="0"/>
                <a:cs typeface="Calibri" panose="020F0502020204030204" pitchFamily="34" charset="0"/>
              </a:rPr>
              <a:t>Progetto suddiviso in fasi tra </a:t>
            </a:r>
            <a:r>
              <a:rPr lang="it-IT" sz="1900" dirty="0" smtClean="0">
                <a:latin typeface="Calibri" panose="020F0502020204030204" pitchFamily="34" charset="0"/>
                <a:cs typeface="Calibri" panose="020F0502020204030204" pitchFamily="34" charset="0"/>
              </a:rPr>
              <a:t>la Programmazione 2007/2013 e 2014/2020 </a:t>
            </a:r>
            <a:endParaRPr lang="it-IT" sz="1900" dirty="0">
              <a:latin typeface="Calibri" panose="020F0502020204030204" pitchFamily="34" charset="0"/>
              <a:cs typeface="Calibri" panose="020F0502020204030204" pitchFamily="34" charset="0"/>
            </a:endParaRPr>
          </a:p>
          <a:p>
            <a:pPr algn="just">
              <a:spcAft>
                <a:spcPts val="800"/>
              </a:spcAft>
            </a:pPr>
            <a:endParaRPr lang="it-IT" sz="1900" dirty="0">
              <a:latin typeface="Calibri" panose="020F0502020204030204" pitchFamily="34" charset="0"/>
              <a:ea typeface="Calibri" panose="020F0502020204030204" pitchFamily="34" charset="0"/>
              <a:cs typeface="Calibri" panose="020F0502020204030204" pitchFamily="34" charset="0"/>
            </a:endParaRPr>
          </a:p>
        </p:txBody>
      </p:sp>
      <p:pic>
        <p:nvPicPr>
          <p:cNvPr id="13" name="Picture 12"/>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88000" y="1268760"/>
            <a:ext cx="1172738" cy="1172738"/>
          </a:xfrm>
          <a:prstGeom prst="rect">
            <a:avLst/>
          </a:prstGeom>
        </p:spPr>
      </p:pic>
      <p:sp>
        <p:nvSpPr>
          <p:cNvPr id="14" name="Title 1"/>
          <p:cNvSpPr txBox="1">
            <a:spLocks/>
          </p:cNvSpPr>
          <p:nvPr/>
        </p:nvSpPr>
        <p:spPr bwMode="auto">
          <a:xfrm>
            <a:off x="252000" y="0"/>
            <a:ext cx="8640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it-IT" sz="2400" b="1" dirty="0" smtClean="0">
                <a:solidFill>
                  <a:schemeClr val="bg1"/>
                </a:solidFill>
                <a:latin typeface="Calibri" panose="020F0502020204030204" pitchFamily="34" charset="0"/>
                <a:cs typeface="Calibri" panose="020F0502020204030204" pitchFamily="34" charset="0"/>
              </a:rPr>
              <a:t>Sistema Metropolitano Catanzaro Città - Germaneto</a:t>
            </a:r>
            <a:endParaRPr lang="it-IT" sz="2400" b="1" dirty="0">
              <a:solidFill>
                <a:schemeClr val="bg1"/>
              </a:solidFill>
              <a:latin typeface="Calibri" panose="020F0502020204030204" pitchFamily="34" charset="0"/>
              <a:cs typeface="Calibri" panose="020F0502020204030204" pitchFamily="34" charset="0"/>
            </a:endParaRPr>
          </a:p>
        </p:txBody>
      </p:sp>
      <p:sp>
        <p:nvSpPr>
          <p:cNvPr id="3" name="Rectangle 2"/>
          <p:cNvSpPr/>
          <p:nvPr/>
        </p:nvSpPr>
        <p:spPr>
          <a:xfrm>
            <a:off x="1789200" y="3212976"/>
            <a:ext cx="6984776" cy="1261884"/>
          </a:xfrm>
          <a:prstGeom prst="rect">
            <a:avLst/>
          </a:prstGeom>
        </p:spPr>
        <p:txBody>
          <a:bodyPr wrap="square">
            <a:spAutoFit/>
          </a:bodyPr>
          <a:lstStyle/>
          <a:p>
            <a:r>
              <a:rPr lang="it-IT" sz="1900" b="1" dirty="0" smtClean="0">
                <a:latin typeface="Calibri" panose="020F0502020204030204" pitchFamily="34" charset="0"/>
                <a:cs typeface="Calibri" panose="020F0502020204030204" pitchFamily="34" charset="0"/>
              </a:rPr>
              <a:t>Qual è la fonte di finanziamento?</a:t>
            </a:r>
            <a:endParaRPr lang="it-IT" sz="1900" b="1" dirty="0">
              <a:latin typeface="Calibri" panose="020F0502020204030204" pitchFamily="34" charset="0"/>
              <a:cs typeface="Calibri" panose="020F0502020204030204" pitchFamily="34" charset="0"/>
            </a:endParaRPr>
          </a:p>
          <a:p>
            <a:pPr algn="just"/>
            <a:r>
              <a:rPr lang="it-IT" sz="1900" dirty="0" smtClean="0">
                <a:latin typeface="Calibri" panose="020F0502020204030204" pitchFamily="34" charset="0"/>
                <a:cs typeface="Calibri" panose="020F0502020204030204" pitchFamily="34" charset="0"/>
              </a:rPr>
              <a:t>Valore </a:t>
            </a:r>
            <a:r>
              <a:rPr lang="it-IT" sz="1900" dirty="0">
                <a:latin typeface="Calibri" panose="020F0502020204030204" pitchFamily="34" charset="0"/>
                <a:cs typeface="Calibri" panose="020F0502020204030204" pitchFamily="34" charset="0"/>
              </a:rPr>
              <a:t>complessivo del </a:t>
            </a:r>
            <a:r>
              <a:rPr lang="it-IT" sz="1900" dirty="0" smtClean="0">
                <a:latin typeface="Calibri" panose="020F0502020204030204" pitchFamily="34" charset="0"/>
                <a:cs typeface="Calibri" panose="020F0502020204030204" pitchFamily="34" charset="0"/>
              </a:rPr>
              <a:t>Grande Progetto: </a:t>
            </a:r>
            <a:r>
              <a:rPr lang="it-IT" sz="1900" dirty="0">
                <a:latin typeface="Calibri" panose="020F0502020204030204" pitchFamily="34" charset="0"/>
                <a:cs typeface="Calibri" panose="020F0502020204030204" pitchFamily="34" charset="0"/>
              </a:rPr>
              <a:t>145 milioni di </a:t>
            </a:r>
            <a:r>
              <a:rPr lang="it-IT" sz="1900" dirty="0" smtClean="0">
                <a:latin typeface="Calibri" panose="020F0502020204030204" pitchFamily="34" charset="0"/>
                <a:cs typeface="Calibri" panose="020F0502020204030204" pitchFamily="34" charset="0"/>
              </a:rPr>
              <a:t>euro</a:t>
            </a:r>
            <a:endParaRPr lang="it-IT" sz="1900" dirty="0">
              <a:latin typeface="Calibri" panose="020F0502020204030204" pitchFamily="34" charset="0"/>
              <a:cs typeface="Calibri" panose="020F0502020204030204" pitchFamily="34" charset="0"/>
            </a:endParaRPr>
          </a:p>
          <a:p>
            <a:r>
              <a:rPr lang="it-IT" sz="1900" dirty="0" smtClean="0">
                <a:latin typeface="Calibri" panose="020F0502020204030204" pitchFamily="34" charset="0"/>
                <a:cs typeface="Calibri" panose="020F0502020204030204" pitchFamily="34" charset="0"/>
              </a:rPr>
              <a:t>Quota a valere sull’Asse IV del </a:t>
            </a:r>
            <a:r>
              <a:rPr lang="it-IT" sz="1900" dirty="0">
                <a:latin typeface="Calibri" panose="020F0502020204030204" pitchFamily="34" charset="0"/>
                <a:cs typeface="Calibri" panose="020F0502020204030204" pitchFamily="34" charset="0"/>
              </a:rPr>
              <a:t>POR Calabria FESR/FSE </a:t>
            </a:r>
            <a:r>
              <a:rPr lang="it-IT" sz="1900" dirty="0" smtClean="0">
                <a:latin typeface="Calibri" panose="020F0502020204030204" pitchFamily="34" charset="0"/>
                <a:cs typeface="Calibri" panose="020F0502020204030204" pitchFamily="34" charset="0"/>
              </a:rPr>
              <a:t>2014/2020: </a:t>
            </a:r>
          </a:p>
          <a:p>
            <a:r>
              <a:rPr lang="it-IT" sz="1900" dirty="0" smtClean="0">
                <a:latin typeface="Calibri" panose="020F0502020204030204" pitchFamily="34" charset="0"/>
                <a:cs typeface="Calibri" panose="020F0502020204030204" pitchFamily="34" charset="0"/>
              </a:rPr>
              <a:t>142 </a:t>
            </a:r>
            <a:r>
              <a:rPr lang="it-IT" sz="1900" dirty="0">
                <a:latin typeface="Calibri" panose="020F0502020204030204" pitchFamily="34" charset="0"/>
                <a:cs typeface="Calibri" panose="020F0502020204030204" pitchFamily="34" charset="0"/>
              </a:rPr>
              <a:t>milioni di </a:t>
            </a:r>
            <a:r>
              <a:rPr lang="it-IT" sz="1900" dirty="0" smtClean="0">
                <a:latin typeface="Calibri" panose="020F0502020204030204" pitchFamily="34" charset="0"/>
                <a:cs typeface="Calibri" panose="020F0502020204030204" pitchFamily="34" charset="0"/>
              </a:rPr>
              <a:t>euro</a:t>
            </a:r>
            <a:endParaRPr lang="it-IT" sz="1900" dirty="0">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88000" y="3361928"/>
            <a:ext cx="1173600" cy="1173600"/>
          </a:xfrm>
          <a:prstGeom prst="rect">
            <a:avLst/>
          </a:prstGeom>
        </p:spPr>
      </p:pic>
    </p:spTree>
    <p:extLst>
      <p:ext uri="{BB962C8B-B14F-4D97-AF65-F5344CB8AC3E}">
        <p14:creationId xmlns:p14="http://schemas.microsoft.com/office/powerpoint/2010/main" val="538017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07224" y="1224000"/>
            <a:ext cx="6984776" cy="2431435"/>
          </a:xfrm>
          <a:prstGeom prst="rect">
            <a:avLst/>
          </a:prstGeom>
          <a:noFill/>
        </p:spPr>
        <p:txBody>
          <a:bodyPr wrap="square" rtlCol="0">
            <a:spAutoFit/>
          </a:bodyPr>
          <a:lstStyle/>
          <a:p>
            <a:r>
              <a:rPr lang="it-IT" sz="1900" b="1" dirty="0" smtClean="0">
                <a:latin typeface="Calibri" panose="020F0502020204030204" pitchFamily="34" charset="0"/>
                <a:cs typeface="Calibri" panose="020F0502020204030204" pitchFamily="34" charset="0"/>
              </a:rPr>
              <a:t>Quali interventi </a:t>
            </a:r>
            <a:r>
              <a:rPr lang="it-IT" sz="1900" b="1" dirty="0">
                <a:latin typeface="Calibri" panose="020F0502020204030204" pitchFamily="34" charset="0"/>
                <a:cs typeface="Calibri" panose="020F0502020204030204" pitchFamily="34" charset="0"/>
              </a:rPr>
              <a:t>prevede?</a:t>
            </a:r>
          </a:p>
          <a:p>
            <a:pPr marL="342900" indent="-342900" algn="just">
              <a:buFont typeface="Arial" panose="020B0604020202020204" pitchFamily="34" charset="0"/>
              <a:buChar char="•"/>
            </a:pPr>
            <a:r>
              <a:rPr lang="it-IT" sz="1900" dirty="0">
                <a:latin typeface="Calibri" panose="020F0502020204030204" pitchFamily="34" charset="0"/>
                <a:cs typeface="Calibri" panose="020F0502020204030204" pitchFamily="34" charset="0"/>
              </a:rPr>
              <a:t>R</a:t>
            </a:r>
            <a:r>
              <a:rPr lang="it-IT" sz="1900" dirty="0" smtClean="0">
                <a:latin typeface="Calibri" panose="020F0502020204030204" pitchFamily="34" charset="0"/>
                <a:cs typeface="Calibri" panose="020F0502020204030204" pitchFamily="34" charset="0"/>
              </a:rPr>
              <a:t>ealizzazione </a:t>
            </a:r>
            <a:r>
              <a:rPr lang="it-IT" sz="1900" dirty="0">
                <a:latin typeface="Calibri" panose="020F0502020204030204" pitchFamily="34" charset="0"/>
                <a:cs typeface="Calibri" panose="020F0502020204030204" pitchFamily="34" charset="0"/>
              </a:rPr>
              <a:t>di un collegamento su ferro </a:t>
            </a:r>
            <a:r>
              <a:rPr lang="it-IT" sz="1900" dirty="0" smtClean="0">
                <a:latin typeface="Calibri" panose="020F0502020204030204" pitchFamily="34" charset="0"/>
                <a:cs typeface="Calibri" panose="020F0502020204030204" pitchFamily="34" charset="0"/>
              </a:rPr>
              <a:t>tra </a:t>
            </a:r>
            <a:r>
              <a:rPr lang="it-IT" sz="1900" dirty="0">
                <a:latin typeface="Calibri" panose="020F0502020204030204" pitchFamily="34" charset="0"/>
                <a:cs typeface="Calibri" panose="020F0502020204030204" pitchFamily="34" charset="0"/>
              </a:rPr>
              <a:t>Catanzaro Sala e </a:t>
            </a:r>
            <a:r>
              <a:rPr lang="it-IT" sz="1900" dirty="0" smtClean="0">
                <a:latin typeface="Calibri" panose="020F0502020204030204" pitchFamily="34" charset="0"/>
                <a:cs typeface="Calibri" panose="020F0502020204030204" pitchFamily="34" charset="0"/>
              </a:rPr>
              <a:t> </a:t>
            </a:r>
            <a:r>
              <a:rPr lang="it-IT" sz="1900" dirty="0">
                <a:latin typeface="Calibri" panose="020F0502020204030204" pitchFamily="34" charset="0"/>
                <a:cs typeface="Calibri" panose="020F0502020204030204" pitchFamily="34" charset="0"/>
              </a:rPr>
              <a:t>Germaneto, area </a:t>
            </a:r>
            <a:r>
              <a:rPr lang="it-IT" sz="1900" dirty="0" smtClean="0">
                <a:latin typeface="Calibri" panose="020F0502020204030204" pitchFamily="34" charset="0"/>
                <a:cs typeface="Calibri" panose="020F0502020204030204" pitchFamily="34" charset="0"/>
              </a:rPr>
              <a:t>strategico-direzionale per la Regione Calabria, nella quale insistono </a:t>
            </a:r>
            <a:r>
              <a:rPr lang="it-IT" sz="1900" dirty="0">
                <a:latin typeface="Calibri" panose="020F0502020204030204" pitchFamily="34" charset="0"/>
                <a:cs typeface="Calibri" panose="020F0502020204030204" pitchFamily="34" charset="0"/>
              </a:rPr>
              <a:t>il polo universitario, il polo ospedaliero e la sede </a:t>
            </a:r>
            <a:r>
              <a:rPr lang="it-IT" sz="1900" dirty="0" smtClean="0">
                <a:latin typeface="Calibri" panose="020F0502020204030204" pitchFamily="34" charset="0"/>
                <a:cs typeface="Calibri" panose="020F0502020204030204" pitchFamily="34" charset="0"/>
              </a:rPr>
              <a:t>dell’amministrazione regionale</a:t>
            </a:r>
            <a:endParaRPr lang="it-IT" sz="19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it-IT" sz="1900" dirty="0">
                <a:latin typeface="Calibri" panose="020F0502020204030204" pitchFamily="34" charset="0"/>
                <a:cs typeface="Calibri" panose="020F0502020204030204" pitchFamily="34" charset="0"/>
              </a:rPr>
              <a:t>S</a:t>
            </a:r>
            <a:r>
              <a:rPr lang="it-IT" sz="1900" dirty="0" smtClean="0">
                <a:latin typeface="Calibri" panose="020F0502020204030204" pitchFamily="34" charset="0"/>
                <a:cs typeface="Calibri" panose="020F0502020204030204" pitchFamily="34" charset="0"/>
              </a:rPr>
              <a:t>aldatura del </a:t>
            </a:r>
            <a:r>
              <a:rPr lang="it-IT" sz="1900" dirty="0">
                <a:latin typeface="Calibri" panose="020F0502020204030204" pitchFamily="34" charset="0"/>
                <a:cs typeface="Calibri" panose="020F0502020204030204" pitchFamily="34" charset="0"/>
              </a:rPr>
              <a:t>collegamento Catanzaro </a:t>
            </a:r>
            <a:r>
              <a:rPr lang="it-IT" sz="1900" dirty="0" smtClean="0">
                <a:latin typeface="Calibri" panose="020F0502020204030204" pitchFamily="34" charset="0"/>
                <a:cs typeface="Calibri" panose="020F0502020204030204" pitchFamily="34" charset="0"/>
              </a:rPr>
              <a:t>Sala - Germaneto </a:t>
            </a:r>
            <a:r>
              <a:rPr lang="it-IT" sz="1900" dirty="0">
                <a:latin typeface="Calibri" panose="020F0502020204030204" pitchFamily="34" charset="0"/>
                <a:cs typeface="Calibri" panose="020F0502020204030204" pitchFamily="34" charset="0"/>
              </a:rPr>
              <a:t>con la rete ferroviaria esistente tra Catanzaro Sala e Catanzaro </a:t>
            </a:r>
            <a:r>
              <a:rPr lang="it-IT" sz="1900" dirty="0" smtClean="0">
                <a:latin typeface="Calibri" panose="020F0502020204030204" pitchFamily="34" charset="0"/>
                <a:cs typeface="Calibri" panose="020F0502020204030204" pitchFamily="34" charset="0"/>
              </a:rPr>
              <a:t>Lido.</a:t>
            </a:r>
          </a:p>
          <a:p>
            <a:pPr marL="342900" indent="-342900" algn="just">
              <a:buFont typeface="Arial" panose="020B0604020202020204" pitchFamily="34" charset="0"/>
              <a:buChar char="•"/>
            </a:pPr>
            <a:r>
              <a:rPr lang="it-IT" sz="1900" dirty="0" smtClean="0">
                <a:latin typeface="Calibri" panose="020F0502020204030204" pitchFamily="34" charset="0"/>
                <a:cs typeface="Calibri" panose="020F0502020204030204" pitchFamily="34" charset="0"/>
              </a:rPr>
              <a:t>Adeguamento della </a:t>
            </a:r>
            <a:r>
              <a:rPr lang="it-IT" sz="1900" dirty="0">
                <a:latin typeface="Calibri" panose="020F0502020204030204" pitchFamily="34" charset="0"/>
                <a:cs typeface="Calibri" panose="020F0502020204030204" pitchFamily="34" charset="0"/>
              </a:rPr>
              <a:t>rete a linea </a:t>
            </a:r>
            <a:r>
              <a:rPr lang="it-IT" sz="1900" dirty="0" smtClean="0">
                <a:latin typeface="Calibri" panose="020F0502020204030204" pitchFamily="34" charset="0"/>
                <a:cs typeface="Calibri" panose="020F0502020204030204" pitchFamily="34" charset="0"/>
              </a:rPr>
              <a:t>metropolitana</a:t>
            </a:r>
            <a:endParaRPr lang="it-IT" sz="1900" dirty="0">
              <a:latin typeface="Calibri" panose="020F0502020204030204" pitchFamily="34" charset="0"/>
              <a:cs typeface="Calibri" panose="020F0502020204030204" pitchFamily="34" charset="0"/>
            </a:endParaRPr>
          </a:p>
        </p:txBody>
      </p:sp>
      <p:sp>
        <p:nvSpPr>
          <p:cNvPr id="7" name="Title 1"/>
          <p:cNvSpPr txBox="1">
            <a:spLocks/>
          </p:cNvSpPr>
          <p:nvPr/>
        </p:nvSpPr>
        <p:spPr bwMode="auto">
          <a:xfrm>
            <a:off x="252000" y="0"/>
            <a:ext cx="8640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it-IT" sz="2400" b="1" dirty="0" smtClean="0">
                <a:solidFill>
                  <a:schemeClr val="bg1"/>
                </a:solidFill>
                <a:latin typeface="Calibri" panose="020F0502020204030204" pitchFamily="34" charset="0"/>
                <a:cs typeface="Calibri" panose="020F0502020204030204" pitchFamily="34" charset="0"/>
              </a:rPr>
              <a:t>Sistema Metropolitano Catanzaro Città - Germaneto</a:t>
            </a:r>
            <a:endParaRPr lang="it-IT" sz="2400" b="1" dirty="0">
              <a:solidFill>
                <a:schemeClr val="bg1"/>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16524" t="14293" r="17254" b="19486"/>
          <a:stretch/>
        </p:blipFill>
        <p:spPr>
          <a:xfrm>
            <a:off x="288000" y="1907043"/>
            <a:ext cx="1173601" cy="1173600"/>
          </a:xfrm>
          <a:prstGeom prst="rect">
            <a:avLst/>
          </a:prstGeom>
        </p:spPr>
      </p:pic>
    </p:spTree>
    <p:extLst>
      <p:ext uri="{BB962C8B-B14F-4D97-AF65-F5344CB8AC3E}">
        <p14:creationId xmlns:p14="http://schemas.microsoft.com/office/powerpoint/2010/main" val="322728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252000" y="0"/>
            <a:ext cx="8640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it-IT" sz="2400" b="1" dirty="0" smtClean="0">
                <a:solidFill>
                  <a:schemeClr val="bg1"/>
                </a:solidFill>
                <a:latin typeface="Calibri" panose="020F0502020204030204" pitchFamily="34" charset="0"/>
                <a:cs typeface="Calibri" panose="020F0502020204030204" pitchFamily="34" charset="0"/>
              </a:rPr>
              <a:t>Sistema Metropolitano Catanzaro Città - Germaneto</a:t>
            </a:r>
            <a:endParaRPr lang="it-IT" sz="2400" b="1" dirty="0">
              <a:solidFill>
                <a:schemeClr val="bg1"/>
              </a:solidFill>
              <a:latin typeface="Calibri" panose="020F0502020204030204" pitchFamily="34" charset="0"/>
              <a:cs typeface="Calibri" panose="020F0502020204030204" pitchFamily="34" charset="0"/>
            </a:endParaRPr>
          </a:p>
        </p:txBody>
      </p:sp>
      <p:sp>
        <p:nvSpPr>
          <p:cNvPr id="8" name="TextBox 3"/>
          <p:cNvSpPr txBox="1"/>
          <p:nvPr/>
        </p:nvSpPr>
        <p:spPr>
          <a:xfrm>
            <a:off x="1907224" y="1224000"/>
            <a:ext cx="6984776" cy="1759456"/>
          </a:xfrm>
          <a:prstGeom prst="rect">
            <a:avLst/>
          </a:prstGeom>
          <a:noFill/>
        </p:spPr>
        <p:txBody>
          <a:bodyPr wrap="square" rtlCol="0">
            <a:spAutoFit/>
          </a:bodyPr>
          <a:lstStyle/>
          <a:p>
            <a:pPr lvl="0" algn="just">
              <a:spcAft>
                <a:spcPts val="800"/>
              </a:spcAft>
            </a:pPr>
            <a:r>
              <a:rPr lang="it-IT" sz="1900" b="1" dirty="0" smtClean="0">
                <a:latin typeface="Calibri" panose="020F0502020204030204" pitchFamily="34" charset="0"/>
                <a:ea typeface="Calibri" panose="020F0502020204030204" pitchFamily="34" charset="0"/>
                <a:cs typeface="Calibri" panose="020F0502020204030204" pitchFamily="34" charset="0"/>
              </a:rPr>
              <a:t>Stato d’avanzamento: </a:t>
            </a:r>
          </a:p>
          <a:p>
            <a:pPr lvl="0" algn="just">
              <a:spcAft>
                <a:spcPts val="800"/>
              </a:spcAft>
            </a:pPr>
            <a:r>
              <a:rPr lang="it-IT" sz="1900" dirty="0" smtClean="0">
                <a:latin typeface="Calibri" panose="020F0502020204030204" pitchFamily="34" charset="0"/>
                <a:ea typeface="Calibri" panose="020F0502020204030204" pitchFamily="34" charset="0"/>
                <a:cs typeface="Calibri" panose="020F0502020204030204" pitchFamily="34" charset="0"/>
              </a:rPr>
              <a:t>I lavori, consegnati in via definitiva in data 27 novembre 2017 e della durata di 775 giorni, sono in piena fase </a:t>
            </a:r>
            <a:r>
              <a:rPr lang="it-IT" sz="1900" dirty="0">
                <a:latin typeface="Calibri" panose="020F0502020204030204" pitchFamily="34" charset="0"/>
                <a:ea typeface="Calibri" panose="020F0502020204030204" pitchFamily="34" charset="0"/>
                <a:cs typeface="Calibri" panose="020F0502020204030204" pitchFamily="34" charset="0"/>
              </a:rPr>
              <a:t>di </a:t>
            </a:r>
            <a:r>
              <a:rPr lang="it-IT" sz="1900" dirty="0" smtClean="0">
                <a:latin typeface="Calibri" panose="020F0502020204030204" pitchFamily="34" charset="0"/>
                <a:ea typeface="Calibri" panose="020F0502020204030204" pitchFamily="34" charset="0"/>
                <a:cs typeface="Calibri" panose="020F0502020204030204" pitchFamily="34" charset="0"/>
              </a:rPr>
              <a:t>esecuzione ed è già stato </a:t>
            </a:r>
            <a:r>
              <a:rPr lang="it-IT" sz="1900" dirty="0">
                <a:latin typeface="Calibri" panose="020F0502020204030204" pitchFamily="34" charset="0"/>
                <a:ea typeface="Calibri" panose="020F0502020204030204" pitchFamily="34" charset="0"/>
                <a:cs typeface="Calibri" panose="020F0502020204030204" pitchFamily="34" charset="0"/>
              </a:rPr>
              <a:t>emesso un primo Stato </a:t>
            </a:r>
            <a:r>
              <a:rPr lang="it-IT" sz="1900" dirty="0" smtClean="0">
                <a:latin typeface="Calibri" panose="020F0502020204030204" pitchFamily="34" charset="0"/>
                <a:ea typeface="Calibri" panose="020F0502020204030204" pitchFamily="34" charset="0"/>
                <a:cs typeface="Calibri" panose="020F0502020204030204" pitchFamily="34" charset="0"/>
              </a:rPr>
              <a:t>d’Avanzamento</a:t>
            </a:r>
            <a:endParaRPr lang="it-IT" sz="1900" dirty="0" smtClean="0">
              <a:latin typeface="Calibri" panose="020F0502020204030204" pitchFamily="34" charset="0"/>
              <a:ea typeface="Calibri" panose="020F0502020204030204" pitchFamily="34" charset="0"/>
              <a:cs typeface="Calibri" panose="020F0502020204030204" pitchFamily="34" charset="0"/>
            </a:endParaRPr>
          </a:p>
          <a:p>
            <a:pPr lvl="0" algn="just">
              <a:spcAft>
                <a:spcPts val="800"/>
              </a:spcAft>
            </a:pPr>
            <a:r>
              <a:rPr lang="it-IT" sz="1900" dirty="0" smtClean="0">
                <a:latin typeface="Calibri" panose="020F0502020204030204" pitchFamily="34" charset="0"/>
                <a:ea typeface="Calibri" panose="020F0502020204030204" pitchFamily="34" charset="0"/>
                <a:cs typeface="Calibri" panose="020F0502020204030204" pitchFamily="34" charset="0"/>
              </a:rPr>
              <a:t>Non </a:t>
            </a:r>
            <a:r>
              <a:rPr lang="it-IT" sz="1900" dirty="0">
                <a:latin typeface="Calibri" panose="020F0502020204030204" pitchFamily="34" charset="0"/>
                <a:ea typeface="Calibri" panose="020F0502020204030204" pitchFamily="34" charset="0"/>
                <a:cs typeface="Calibri" panose="020F0502020204030204" pitchFamily="34" charset="0"/>
              </a:rPr>
              <a:t>si riscontrano criticità di </a:t>
            </a:r>
            <a:r>
              <a:rPr lang="it-IT" sz="1900" dirty="0" smtClean="0">
                <a:latin typeface="Calibri" panose="020F0502020204030204" pitchFamily="34" charset="0"/>
                <a:ea typeface="Calibri" panose="020F0502020204030204" pitchFamily="34" charset="0"/>
                <a:cs typeface="Calibri" panose="020F0502020204030204" pitchFamily="34" charset="0"/>
              </a:rPr>
              <a:t>rilievo</a:t>
            </a:r>
            <a:endParaRPr lang="it-IT" sz="1900" dirty="0">
              <a:latin typeface="Calibri" panose="020F0502020204030204" pitchFamily="34" charset="0"/>
              <a:ea typeface="Calibri" panose="020F0502020204030204" pitchFamily="34" charset="0"/>
              <a:cs typeface="Calibri" panose="020F0502020204030204" pitchFamily="34" charset="0"/>
            </a:endParaRPr>
          </a:p>
        </p:txBody>
      </p:sp>
      <p:pic>
        <p:nvPicPr>
          <p:cNvPr id="11" name="Picture 11"/>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88000" y="1412776"/>
            <a:ext cx="1173600" cy="1173600"/>
          </a:xfrm>
          <a:prstGeom prst="rect">
            <a:avLst/>
          </a:prstGeom>
        </p:spPr>
      </p:pic>
    </p:spTree>
    <p:extLst>
      <p:ext uri="{BB962C8B-B14F-4D97-AF65-F5344CB8AC3E}">
        <p14:creationId xmlns:p14="http://schemas.microsoft.com/office/powerpoint/2010/main" val="2672896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13" y="-26988"/>
            <a:ext cx="9217026"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a:grpSpLocks/>
          </p:cNvGrpSpPr>
          <p:nvPr/>
        </p:nvGrpSpPr>
        <p:grpSpPr bwMode="auto">
          <a:xfrm>
            <a:off x="2204566" y="1441004"/>
            <a:ext cx="4689476" cy="4391025"/>
            <a:chOff x="-684584" y="1340768"/>
            <a:chExt cx="4689888" cy="4392488"/>
          </a:xfrm>
          <a:solidFill>
            <a:schemeClr val="bg1">
              <a:lumMod val="95000"/>
              <a:alpha val="55000"/>
            </a:schemeClr>
          </a:solidFill>
        </p:grpSpPr>
        <p:sp>
          <p:nvSpPr>
            <p:cNvPr id="3" name="Oval 2"/>
            <p:cNvSpPr/>
            <p:nvPr/>
          </p:nvSpPr>
          <p:spPr>
            <a:xfrm>
              <a:off x="-684584" y="1340768"/>
              <a:ext cx="4392999" cy="439248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solidFill>
                  <a:prstClr val="white"/>
                </a:solidFill>
              </a:endParaRPr>
            </a:p>
          </p:txBody>
        </p:sp>
        <p:sp>
          <p:nvSpPr>
            <p:cNvPr id="20" name="Oval 19"/>
            <p:cNvSpPr/>
            <p:nvPr/>
          </p:nvSpPr>
          <p:spPr>
            <a:xfrm>
              <a:off x="-387695" y="1340768"/>
              <a:ext cx="4392999" cy="439248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solidFill>
                  <a:prstClr val="white"/>
                </a:solidFill>
              </a:endParaRPr>
            </a:p>
          </p:txBody>
        </p:sp>
      </p:grpSp>
      <p:sp>
        <p:nvSpPr>
          <p:cNvPr id="2" name="Rectangle 1"/>
          <p:cNvSpPr/>
          <p:nvPr/>
        </p:nvSpPr>
        <p:spPr>
          <a:xfrm>
            <a:off x="2232248" y="2276872"/>
            <a:ext cx="4572000" cy="2062103"/>
          </a:xfrm>
          <a:prstGeom prst="rect">
            <a:avLst/>
          </a:prstGeom>
        </p:spPr>
        <p:txBody>
          <a:bodyPr>
            <a:spAutoFit/>
          </a:bodyPr>
          <a:lstStyle/>
          <a:p>
            <a:pPr algn="ctr" fontAlgn="base">
              <a:lnSpc>
                <a:spcPct val="80000"/>
              </a:lnSpc>
              <a:spcBef>
                <a:spcPct val="0"/>
              </a:spcBef>
              <a:spcAft>
                <a:spcPct val="0"/>
              </a:spcAft>
            </a:pPr>
            <a:r>
              <a:rPr lang="it-IT" altLang="it-IT" sz="3200" dirty="0">
                <a:solidFill>
                  <a:srgbClr val="00336B"/>
                </a:solidFill>
                <a:latin typeface="Proxima Nova Rg" pitchFamily="50" charset="0"/>
                <a:ea typeface="MS PGothic" pitchFamily="34" charset="-128"/>
              </a:rPr>
              <a:t>Sistema M</a:t>
            </a:r>
            <a:r>
              <a:rPr lang="it-IT" altLang="it-IT" sz="3200" dirty="0" smtClean="0">
                <a:solidFill>
                  <a:srgbClr val="00336B"/>
                </a:solidFill>
                <a:latin typeface="Proxima Nova Rg" pitchFamily="50" charset="0"/>
                <a:ea typeface="MS PGothic" pitchFamily="34" charset="-128"/>
              </a:rPr>
              <a:t>etropolitano </a:t>
            </a:r>
            <a:r>
              <a:rPr lang="it-IT" altLang="it-IT" sz="3200" dirty="0">
                <a:solidFill>
                  <a:srgbClr val="00336B"/>
                </a:solidFill>
                <a:latin typeface="Proxima Nova Rg" pitchFamily="50" charset="0"/>
                <a:ea typeface="MS PGothic" pitchFamily="34" charset="-128"/>
              </a:rPr>
              <a:t>Cosenza, Rende e Università della Calabria</a:t>
            </a:r>
          </a:p>
        </p:txBody>
      </p:sp>
    </p:spTree>
    <p:extLst>
      <p:ext uri="{BB962C8B-B14F-4D97-AF65-F5344CB8AC3E}">
        <p14:creationId xmlns:p14="http://schemas.microsoft.com/office/powerpoint/2010/main" val="424635460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8000" y="1224000"/>
            <a:ext cx="6840760" cy="2292935"/>
          </a:xfrm>
          <a:prstGeom prst="rect">
            <a:avLst/>
          </a:prstGeom>
          <a:noFill/>
        </p:spPr>
        <p:txBody>
          <a:bodyPr wrap="square" rtlCol="0">
            <a:spAutoFit/>
          </a:bodyPr>
          <a:lstStyle/>
          <a:p>
            <a:pPr algn="just">
              <a:spcAft>
                <a:spcPts val="600"/>
              </a:spcAft>
            </a:pPr>
            <a:r>
              <a:rPr lang="it-IT" sz="1900" b="1" dirty="0" smtClean="0">
                <a:latin typeface="Calibri" panose="020F0502020204030204" pitchFamily="34" charset="0"/>
                <a:cs typeface="Calibri" panose="020F0502020204030204" pitchFamily="34" charset="0"/>
              </a:rPr>
              <a:t>Cos’è?</a:t>
            </a:r>
          </a:p>
          <a:p>
            <a:pPr algn="just">
              <a:spcAft>
                <a:spcPts val="600"/>
              </a:spcAft>
            </a:pPr>
            <a:r>
              <a:rPr lang="it-IT" sz="1900" dirty="0" smtClean="0">
                <a:latin typeface="Calibri" panose="020F0502020204030204" pitchFamily="34" charset="0"/>
                <a:cs typeface="Calibri" panose="020F0502020204030204" pitchFamily="34" charset="0"/>
              </a:rPr>
              <a:t>Realizzazione di un sistema di metropolitana leggera volto al trasferimento </a:t>
            </a:r>
            <a:r>
              <a:rPr lang="it-IT" sz="1900" dirty="0">
                <a:latin typeface="Calibri" panose="020F0502020204030204" pitchFamily="34" charset="0"/>
                <a:cs typeface="Calibri" panose="020F0502020204030204" pitchFamily="34" charset="0"/>
              </a:rPr>
              <a:t>su modalità sostenibili degli attuali servizi pubblici su gomma </a:t>
            </a:r>
            <a:r>
              <a:rPr lang="it-IT" sz="1900" dirty="0" smtClean="0">
                <a:latin typeface="Calibri" panose="020F0502020204030204" pitchFamily="34" charset="0"/>
                <a:cs typeface="Calibri" panose="020F0502020204030204" pitchFamily="34" charset="0"/>
              </a:rPr>
              <a:t>ed al drenaggio </a:t>
            </a:r>
            <a:r>
              <a:rPr lang="it-IT" sz="1900" dirty="0">
                <a:latin typeface="Calibri" panose="020F0502020204030204" pitchFamily="34" charset="0"/>
                <a:cs typeface="Calibri" panose="020F0502020204030204" pitchFamily="34" charset="0"/>
              </a:rPr>
              <a:t>del  traffico di automezzi privati nell’area urbana </a:t>
            </a:r>
            <a:r>
              <a:rPr lang="it-IT" sz="1900" dirty="0" smtClean="0">
                <a:latin typeface="Calibri" panose="020F0502020204030204" pitchFamily="34" charset="0"/>
                <a:cs typeface="Calibri" panose="020F0502020204030204" pitchFamily="34" charset="0"/>
              </a:rPr>
              <a:t>Cosenza-Rende</a:t>
            </a:r>
          </a:p>
          <a:p>
            <a:pPr algn="just">
              <a:spcAft>
                <a:spcPts val="800"/>
              </a:spcAft>
            </a:pPr>
            <a:r>
              <a:rPr lang="it-IT" sz="1900" dirty="0">
                <a:latin typeface="Calibri" panose="020F0502020204030204" pitchFamily="34" charset="0"/>
                <a:cs typeface="Calibri" panose="020F0502020204030204" pitchFamily="34" charset="0"/>
              </a:rPr>
              <a:t>Progetto suddiviso in fasi tra la Programmazione 2007/2013 e 2014/2020 </a:t>
            </a:r>
          </a:p>
        </p:txBody>
      </p:sp>
      <p:pic>
        <p:nvPicPr>
          <p:cNvPr id="6" name="Picture 5"/>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88000" y="1268760"/>
            <a:ext cx="1172738" cy="1172738"/>
          </a:xfrm>
          <a:prstGeom prst="rect">
            <a:avLst/>
          </a:prstGeom>
        </p:spPr>
      </p:pic>
      <p:sp>
        <p:nvSpPr>
          <p:cNvPr id="10" name="Title 1"/>
          <p:cNvSpPr txBox="1">
            <a:spLocks/>
          </p:cNvSpPr>
          <p:nvPr/>
        </p:nvSpPr>
        <p:spPr bwMode="auto">
          <a:xfrm>
            <a:off x="252000" y="0"/>
            <a:ext cx="8640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nSpc>
                <a:spcPct val="100000"/>
              </a:lnSpc>
            </a:pPr>
            <a:r>
              <a:rPr lang="it-IT" sz="2400" b="1" dirty="0" smtClean="0">
                <a:solidFill>
                  <a:schemeClr val="bg1"/>
                </a:solidFill>
                <a:latin typeface="Calibri" panose="020F0502020204030204" pitchFamily="34" charset="0"/>
                <a:cs typeface="Calibri" panose="020F0502020204030204" pitchFamily="34" charset="0"/>
              </a:rPr>
              <a:t>Sistema Metropolitano  </a:t>
            </a:r>
            <a:r>
              <a:rPr lang="it-IT" sz="2400" b="1" dirty="0">
                <a:solidFill>
                  <a:schemeClr val="bg1"/>
                </a:solidFill>
                <a:latin typeface="Calibri" panose="020F0502020204030204" pitchFamily="34" charset="0"/>
                <a:cs typeface="Calibri" panose="020F0502020204030204" pitchFamily="34" charset="0"/>
              </a:rPr>
              <a:t>Cosenza, Rende e </a:t>
            </a:r>
            <a:r>
              <a:rPr lang="it-IT" sz="2400" b="1" dirty="0" smtClean="0">
                <a:solidFill>
                  <a:schemeClr val="bg1"/>
                </a:solidFill>
                <a:latin typeface="Calibri" panose="020F0502020204030204" pitchFamily="34" charset="0"/>
                <a:cs typeface="Calibri" panose="020F0502020204030204" pitchFamily="34" charset="0"/>
              </a:rPr>
              <a:t>Università della Calabria</a:t>
            </a:r>
            <a:endParaRPr lang="it-IT" sz="2400" b="1" dirty="0">
              <a:solidFill>
                <a:schemeClr val="bg1"/>
              </a:solidFill>
              <a:latin typeface="Calibri" panose="020F0502020204030204" pitchFamily="34" charset="0"/>
              <a:cs typeface="Calibri" panose="020F0502020204030204" pitchFamily="34" charset="0"/>
            </a:endParaRPr>
          </a:p>
        </p:txBody>
      </p:sp>
      <p:pic>
        <p:nvPicPr>
          <p:cNvPr id="7" name="Picture 6"/>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88000" y="3516935"/>
            <a:ext cx="1173600" cy="1173600"/>
          </a:xfrm>
          <a:prstGeom prst="rect">
            <a:avLst/>
          </a:prstGeom>
        </p:spPr>
      </p:pic>
      <p:sp>
        <p:nvSpPr>
          <p:cNvPr id="8" name="TextBox 7"/>
          <p:cNvSpPr txBox="1"/>
          <p:nvPr/>
        </p:nvSpPr>
        <p:spPr>
          <a:xfrm>
            <a:off x="1789200" y="3645024"/>
            <a:ext cx="6984776" cy="1415772"/>
          </a:xfrm>
          <a:prstGeom prst="rect">
            <a:avLst/>
          </a:prstGeom>
          <a:noFill/>
        </p:spPr>
        <p:txBody>
          <a:bodyPr wrap="square" rtlCol="0">
            <a:spAutoFit/>
          </a:bodyPr>
          <a:lstStyle/>
          <a:p>
            <a:r>
              <a:rPr lang="it-IT" sz="1900" b="1" dirty="0">
                <a:latin typeface="Calibri" panose="020F0502020204030204" pitchFamily="34" charset="0"/>
                <a:cs typeface="Calibri" panose="020F0502020204030204" pitchFamily="34" charset="0"/>
              </a:rPr>
              <a:t>Qual è la fonte di finanziamento?</a:t>
            </a:r>
          </a:p>
          <a:p>
            <a:pPr algn="just">
              <a:spcAft>
                <a:spcPts val="600"/>
              </a:spcAft>
            </a:pPr>
            <a:r>
              <a:rPr lang="it-IT" sz="1900" dirty="0" smtClean="0">
                <a:latin typeface="Calibri" panose="020F0502020204030204" pitchFamily="34" charset="0"/>
                <a:cs typeface="Calibri" panose="020F0502020204030204" pitchFamily="34" charset="0"/>
              </a:rPr>
              <a:t>Valore </a:t>
            </a:r>
            <a:r>
              <a:rPr lang="it-IT" sz="1900" dirty="0">
                <a:latin typeface="Calibri" panose="020F0502020204030204" pitchFamily="34" charset="0"/>
                <a:cs typeface="Calibri" panose="020F0502020204030204" pitchFamily="34" charset="0"/>
              </a:rPr>
              <a:t>complessivo del </a:t>
            </a:r>
            <a:r>
              <a:rPr lang="it-IT" sz="1900" dirty="0" smtClean="0">
                <a:latin typeface="Calibri" panose="020F0502020204030204" pitchFamily="34" charset="0"/>
                <a:cs typeface="Calibri" panose="020F0502020204030204" pitchFamily="34" charset="0"/>
              </a:rPr>
              <a:t>Grande Progetto: </a:t>
            </a:r>
            <a:r>
              <a:rPr lang="it-IT" sz="1900" dirty="0">
                <a:latin typeface="Calibri" panose="020F0502020204030204" pitchFamily="34" charset="0"/>
                <a:cs typeface="Calibri" panose="020F0502020204030204" pitchFamily="34" charset="0"/>
              </a:rPr>
              <a:t>160 milioni di euro </a:t>
            </a:r>
          </a:p>
          <a:p>
            <a:pPr algn="just">
              <a:spcAft>
                <a:spcPts val="600"/>
              </a:spcAft>
            </a:pPr>
            <a:r>
              <a:rPr lang="it-IT" sz="1900" dirty="0" smtClean="0">
                <a:latin typeface="Calibri" panose="020F0502020204030204" pitchFamily="34" charset="0"/>
                <a:cs typeface="Calibri" panose="020F0502020204030204" pitchFamily="34" charset="0"/>
              </a:rPr>
              <a:t>Quota a valere sull’Asse IV del POR </a:t>
            </a:r>
            <a:r>
              <a:rPr lang="it-IT" sz="1900" dirty="0">
                <a:latin typeface="Calibri" panose="020F0502020204030204" pitchFamily="34" charset="0"/>
                <a:cs typeface="Calibri" panose="020F0502020204030204" pitchFamily="34" charset="0"/>
              </a:rPr>
              <a:t>Calabria FESR/FSE </a:t>
            </a:r>
            <a:r>
              <a:rPr lang="it-IT" sz="1900" dirty="0" smtClean="0">
                <a:latin typeface="Calibri" panose="020F0502020204030204" pitchFamily="34" charset="0"/>
                <a:cs typeface="Calibri" panose="020F0502020204030204" pitchFamily="34" charset="0"/>
              </a:rPr>
              <a:t>2014/2020:</a:t>
            </a:r>
          </a:p>
          <a:p>
            <a:pPr algn="just">
              <a:spcAft>
                <a:spcPts val="600"/>
              </a:spcAft>
            </a:pPr>
            <a:r>
              <a:rPr lang="it-IT" sz="1900" dirty="0" smtClean="0">
                <a:latin typeface="Calibri" panose="020F0502020204030204" pitchFamily="34" charset="0"/>
                <a:cs typeface="Calibri" panose="020F0502020204030204" pitchFamily="34" charset="0"/>
              </a:rPr>
              <a:t> 157 milioni </a:t>
            </a:r>
            <a:r>
              <a:rPr lang="it-IT" sz="1900" dirty="0">
                <a:latin typeface="Calibri" panose="020F0502020204030204" pitchFamily="34" charset="0"/>
                <a:cs typeface="Calibri" panose="020F0502020204030204" pitchFamily="34" charset="0"/>
              </a:rPr>
              <a:t>di euro </a:t>
            </a:r>
          </a:p>
        </p:txBody>
      </p:sp>
    </p:spTree>
    <p:extLst>
      <p:ext uri="{BB962C8B-B14F-4D97-AF65-F5344CB8AC3E}">
        <p14:creationId xmlns:p14="http://schemas.microsoft.com/office/powerpoint/2010/main" val="1809141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08000" y="1224000"/>
            <a:ext cx="6984776" cy="3600986"/>
          </a:xfrm>
          <a:prstGeom prst="rect">
            <a:avLst/>
          </a:prstGeom>
          <a:noFill/>
        </p:spPr>
        <p:txBody>
          <a:bodyPr wrap="square" rtlCol="0">
            <a:spAutoFit/>
          </a:bodyPr>
          <a:lstStyle/>
          <a:p>
            <a:r>
              <a:rPr lang="it-IT" sz="1900" b="1" dirty="0">
                <a:latin typeface="Calibri" panose="020F0502020204030204" pitchFamily="34" charset="0"/>
                <a:cs typeface="Calibri" panose="020F0502020204030204" pitchFamily="34" charset="0"/>
              </a:rPr>
              <a:t>Quali </a:t>
            </a:r>
            <a:r>
              <a:rPr lang="it-IT" sz="1900" b="1" dirty="0" smtClean="0">
                <a:latin typeface="Calibri" panose="020F0502020204030204" pitchFamily="34" charset="0"/>
                <a:cs typeface="Calibri" panose="020F0502020204030204" pitchFamily="34" charset="0"/>
              </a:rPr>
              <a:t>interventi prevede</a:t>
            </a:r>
            <a:r>
              <a:rPr lang="it-IT" sz="1900" b="1" dirty="0">
                <a:latin typeface="Calibri" panose="020F0502020204030204" pitchFamily="34" charset="0"/>
                <a:cs typeface="Calibri" panose="020F0502020204030204" pitchFamily="34" charset="0"/>
              </a:rPr>
              <a:t>?</a:t>
            </a:r>
          </a:p>
          <a:p>
            <a:pPr algn="just"/>
            <a:r>
              <a:rPr lang="it-IT" sz="1900" dirty="0">
                <a:latin typeface="Calibri" panose="020F0502020204030204" pitchFamily="34" charset="0"/>
                <a:cs typeface="Calibri" panose="020F0502020204030204" pitchFamily="34" charset="0"/>
              </a:rPr>
              <a:t>Il progetto “Sistema di collegamento metropolitano tra Cosenza Rende e Università della Calabria” prevede la realizzazione di una infrastruttura di trasporto in sede propria per il collegamento diretto tra il Centro della Città di Cosenza, l’Area Urbana del Comune di Rende e la Cittadella Universitaria dell’Università della Calabria (Unical</a:t>
            </a:r>
            <a:r>
              <a:rPr lang="it-IT" sz="1900" dirty="0" smtClean="0">
                <a:latin typeface="Calibri" panose="020F0502020204030204" pitchFamily="34" charset="0"/>
                <a:cs typeface="Calibri" panose="020F0502020204030204" pitchFamily="34" charset="0"/>
              </a:rPr>
              <a:t>)</a:t>
            </a:r>
          </a:p>
          <a:p>
            <a:pPr algn="just"/>
            <a:r>
              <a:rPr lang="it-IT" sz="1900" dirty="0" smtClean="0">
                <a:latin typeface="Calibri" panose="020F0502020204030204" pitchFamily="34" charset="0"/>
                <a:cs typeface="Calibri" panose="020F0502020204030204" pitchFamily="34" charset="0"/>
              </a:rPr>
              <a:t>Il tracciato, esteso per  </a:t>
            </a:r>
            <a:r>
              <a:rPr lang="it-IT" sz="1900" dirty="0">
                <a:latin typeface="Calibri" panose="020F0502020204030204" pitchFamily="34" charset="0"/>
                <a:cs typeface="Calibri" panose="020F0502020204030204" pitchFamily="34" charset="0"/>
              </a:rPr>
              <a:t>11 </a:t>
            </a:r>
            <a:r>
              <a:rPr lang="it-IT" sz="1900" dirty="0" smtClean="0">
                <a:latin typeface="Calibri" panose="020F0502020204030204" pitchFamily="34" charset="0"/>
                <a:cs typeface="Calibri" panose="020F0502020204030204" pitchFamily="34" charset="0"/>
              </a:rPr>
              <a:t>chilometri, è caratterizzato da quattro </a:t>
            </a:r>
            <a:r>
              <a:rPr lang="it-IT" sz="1900" dirty="0">
                <a:latin typeface="Calibri" panose="020F0502020204030204" pitchFamily="34" charset="0"/>
                <a:cs typeface="Calibri" panose="020F0502020204030204" pitchFamily="34" charset="0"/>
              </a:rPr>
              <a:t>grandi nodi intermodali (Terminal Unical, Porta Nord, Porta Est, Porta Sud) che consentiranno scambi del sistema metropolitano con auto - gomma urbana ed extraurbana </a:t>
            </a:r>
            <a:r>
              <a:rPr lang="it-IT" sz="1900" dirty="0" smtClean="0">
                <a:latin typeface="Calibri" panose="020F0502020204030204" pitchFamily="34" charset="0"/>
                <a:cs typeface="Calibri" panose="020F0502020204030204" pitchFamily="34" charset="0"/>
              </a:rPr>
              <a:t>-  </a:t>
            </a:r>
            <a:r>
              <a:rPr lang="it-IT" sz="1900" dirty="0">
                <a:latin typeface="Calibri" panose="020F0502020204030204" pitchFamily="34" charset="0"/>
                <a:cs typeface="Calibri" panose="020F0502020204030204" pitchFamily="34" charset="0"/>
              </a:rPr>
              <a:t>ferro (Ferrovie dello Stato, Ferrovie della Calabria</a:t>
            </a:r>
            <a:r>
              <a:rPr lang="it-IT" sz="1900" dirty="0" smtClean="0">
                <a:latin typeface="Calibri" panose="020F0502020204030204" pitchFamily="34" charset="0"/>
                <a:cs typeface="Calibri" panose="020F0502020204030204" pitchFamily="34" charset="0"/>
              </a:rPr>
              <a:t>)</a:t>
            </a:r>
            <a:endParaRPr lang="it-IT" sz="1900" dirty="0">
              <a:latin typeface="Calibri" panose="020F0502020204030204" pitchFamily="34" charset="0"/>
              <a:cs typeface="Calibri" panose="020F0502020204030204" pitchFamily="34" charset="0"/>
            </a:endParaRPr>
          </a:p>
        </p:txBody>
      </p:sp>
      <p:sp>
        <p:nvSpPr>
          <p:cNvPr id="7" name="Title 1"/>
          <p:cNvSpPr txBox="1">
            <a:spLocks/>
          </p:cNvSpPr>
          <p:nvPr/>
        </p:nvSpPr>
        <p:spPr bwMode="auto">
          <a:xfrm>
            <a:off x="252000" y="0"/>
            <a:ext cx="8640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nSpc>
                <a:spcPct val="100000"/>
              </a:lnSpc>
            </a:pPr>
            <a:r>
              <a:rPr lang="it-IT" sz="2400" b="1" dirty="0" smtClean="0">
                <a:solidFill>
                  <a:schemeClr val="bg1"/>
                </a:solidFill>
                <a:latin typeface="Calibri" panose="020F0502020204030204" pitchFamily="34" charset="0"/>
                <a:cs typeface="Calibri" panose="020F0502020204030204" pitchFamily="34" charset="0"/>
              </a:rPr>
              <a:t>Sistema Metropolitano  </a:t>
            </a:r>
            <a:r>
              <a:rPr lang="it-IT" sz="2400" b="1" dirty="0">
                <a:solidFill>
                  <a:schemeClr val="bg1"/>
                </a:solidFill>
                <a:latin typeface="Calibri" panose="020F0502020204030204" pitchFamily="34" charset="0"/>
                <a:cs typeface="Calibri" panose="020F0502020204030204" pitchFamily="34" charset="0"/>
              </a:rPr>
              <a:t>Cosenza, Rende e </a:t>
            </a:r>
            <a:r>
              <a:rPr lang="it-IT" sz="2400" b="1" dirty="0" smtClean="0">
                <a:solidFill>
                  <a:schemeClr val="bg1"/>
                </a:solidFill>
                <a:latin typeface="Calibri" panose="020F0502020204030204" pitchFamily="34" charset="0"/>
                <a:cs typeface="Calibri" panose="020F0502020204030204" pitchFamily="34" charset="0"/>
              </a:rPr>
              <a:t>Università della Calabria</a:t>
            </a:r>
            <a:endParaRPr lang="it-IT" sz="2400" b="1" dirty="0">
              <a:solidFill>
                <a:schemeClr val="bg1"/>
              </a:solidFill>
              <a:latin typeface="Calibri" panose="020F0502020204030204" pitchFamily="34" charset="0"/>
              <a:cs typeface="Calibri" panose="020F0502020204030204" pitchFamily="34" charset="0"/>
            </a:endParaRPr>
          </a:p>
        </p:txBody>
      </p:sp>
      <p:pic>
        <p:nvPicPr>
          <p:cNvPr id="8" name="Picture 7"/>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16524" t="14293" r="17254" b="19486"/>
          <a:stretch/>
        </p:blipFill>
        <p:spPr>
          <a:xfrm>
            <a:off x="288000" y="1267200"/>
            <a:ext cx="1173601" cy="1173600"/>
          </a:xfrm>
          <a:prstGeom prst="rect">
            <a:avLst/>
          </a:prstGeom>
        </p:spPr>
      </p:pic>
    </p:spTree>
    <p:extLst>
      <p:ext uri="{BB962C8B-B14F-4D97-AF65-F5344CB8AC3E}">
        <p14:creationId xmlns:p14="http://schemas.microsoft.com/office/powerpoint/2010/main" val="3809449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ZMOutlook</vt:lpwstr>
  </property>
  <property fmtid="{D5CDD505-2E9C-101B-9397-08002B2CF9AE}" pid="3" name="SizeBefore">
    <vt:lpwstr>719371</vt:lpwstr>
  </property>
  <property fmtid="{D5CDD505-2E9C-101B-9397-08002B2CF9AE}" pid="4" name="OptimizationTime">
    <vt:lpwstr>20180130_1755</vt:lpwstr>
  </property>
</Properties>
</file>

<file path=docProps/app.xml><?xml version="1.0" encoding="utf-8"?>
<Properties xmlns="http://schemas.openxmlformats.org/officeDocument/2006/extended-properties" xmlns:vt="http://schemas.openxmlformats.org/officeDocument/2006/docPropsVTypes">
  <Template>Slide per CdS</Template>
  <TotalTime>4674</TotalTime>
  <Words>699</Words>
  <Application>Microsoft Office PowerPoint</Application>
  <PresentationFormat>On-screen Show (4:3)</PresentationFormat>
  <Paragraphs>77</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MS PGothic</vt:lpstr>
      <vt:lpstr>Proxima Nova Rg</vt:lpstr>
      <vt:lpstr>Arial</vt:lpstr>
      <vt:lpstr>Calibri</vt:lpstr>
      <vt:lpstr>Calibri Light</vt:lpstr>
      <vt:lpstr>Verdana</vt: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Rosaria</dc:creator>
  <cp:lastModifiedBy>Daniele Di Leva</cp:lastModifiedBy>
  <cp:revision>323</cp:revision>
  <dcterms:created xsi:type="dcterms:W3CDTF">2016-01-29T10:58:29Z</dcterms:created>
  <dcterms:modified xsi:type="dcterms:W3CDTF">2018-01-30T10:48:07Z</dcterms:modified>
</cp:coreProperties>
</file>